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comment1.xml" ContentType="application/vnd.openxmlformats-officedocument.presentationml.comments+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56" r:id="rId1"/>
  </p:sldMasterIdLst>
  <p:notesMasterIdLst>
    <p:notesMasterId r:id="rId28"/>
  </p:notesMasterIdLst>
  <p:handoutMasterIdLst>
    <p:handoutMasterId r:id="rId29"/>
  </p:handoutMasterIdLst>
  <p:sldIdLst>
    <p:sldId id="748" r:id="rId2"/>
    <p:sldId id="730" r:id="rId3"/>
    <p:sldId id="726" r:id="rId4"/>
    <p:sldId id="762" r:id="rId5"/>
    <p:sldId id="767" r:id="rId6"/>
    <p:sldId id="761" r:id="rId7"/>
    <p:sldId id="746" r:id="rId8"/>
    <p:sldId id="720" r:id="rId9"/>
    <p:sldId id="734" r:id="rId10"/>
    <p:sldId id="733" r:id="rId11"/>
    <p:sldId id="731" r:id="rId12"/>
    <p:sldId id="738" r:id="rId13"/>
    <p:sldId id="760" r:id="rId14"/>
    <p:sldId id="739" r:id="rId15"/>
    <p:sldId id="745" r:id="rId16"/>
    <p:sldId id="750" r:id="rId17"/>
    <p:sldId id="751" r:id="rId18"/>
    <p:sldId id="732" r:id="rId19"/>
    <p:sldId id="752" r:id="rId20"/>
    <p:sldId id="729" r:id="rId21"/>
    <p:sldId id="743" r:id="rId22"/>
    <p:sldId id="742" r:id="rId23"/>
    <p:sldId id="753" r:id="rId24"/>
    <p:sldId id="737" r:id="rId25"/>
    <p:sldId id="759" r:id="rId26"/>
    <p:sldId id="728" r:id="rId2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hirley Thompson" initials="" lastIdx="1" clrIdx="0"/>
  <p:cmAuthor id="1" name="Shirley Thompson" initials="ST" lastIdx="1" clrIdx="1">
    <p:extLst>
      <p:ext uri="{19B8F6BF-5375-455C-9EA6-DF929625EA0E}">
        <p15:presenceInfo xmlns:p15="http://schemas.microsoft.com/office/powerpoint/2012/main" userId="Shirley Thomps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notes"/>
  <p:clrMru>
    <a:srgbClr val="99FFCC"/>
    <a:srgbClr val="009999"/>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9" d="100"/>
          <a:sy n="109" d="100"/>
        </p:scale>
        <p:origin x="2280" y="108"/>
      </p:cViewPr>
      <p:guideLst>
        <p:guide orient="horz" pos="2160"/>
        <p:guide pos="2880"/>
      </p:guideLst>
    </p:cSldViewPr>
  </p:slideViewPr>
  <p:notesTextViewPr>
    <p:cViewPr>
      <p:scale>
        <a:sx n="75" d="100"/>
        <a:sy n="75" d="100"/>
      </p:scale>
      <p:origin x="0" y="0"/>
    </p:cViewPr>
  </p:notesTextViewPr>
  <p:sorterViewPr>
    <p:cViewPr>
      <p:scale>
        <a:sx n="66" d="100"/>
        <a:sy n="66" d="100"/>
      </p:scale>
      <p:origin x="0" y="0"/>
    </p:cViewPr>
  </p:sorterViewPr>
  <p:notesViewPr>
    <p:cSldViewPr>
      <p:cViewPr varScale="1">
        <p:scale>
          <a:sx n="71" d="100"/>
          <a:sy n="71" d="100"/>
        </p:scale>
        <p:origin x="-2616"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12-16T23:13:21.734" idx="1">
    <p:pos x="9456" y="-192"/>
    <p:text/>
    <p:extLst>
      <p:ext uri="{C676402C-5697-4E1C-873F-D02D1690AC5C}">
        <p15:threadingInfo xmlns:p15="http://schemas.microsoft.com/office/powerpoint/2012/main" timeZoneBias="36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1D8082-60A5-244F-A862-7969084F4077}" type="doc">
      <dgm:prSet loTypeId="urn:microsoft.com/office/officeart/2005/8/layout/radial4" loCatId="" qsTypeId="urn:microsoft.com/office/officeart/2005/8/quickstyle/simple4" qsCatId="simple" csTypeId="urn:microsoft.com/office/officeart/2005/8/colors/accent1_2" csCatId="accent1" phldr="1"/>
      <dgm:spPr/>
      <dgm:t>
        <a:bodyPr/>
        <a:lstStyle/>
        <a:p>
          <a:endParaRPr lang="en-US"/>
        </a:p>
      </dgm:t>
    </dgm:pt>
    <dgm:pt modelId="{CB3C2181-B9C8-0349-A581-64249E583F04}">
      <dgm:prSet phldrT="[Text]" custT="1"/>
      <dgm:spPr>
        <a:solidFill>
          <a:schemeClr val="accent4"/>
        </a:solidFill>
      </dgm:spPr>
      <dgm:t>
        <a:bodyPr/>
        <a:lstStyle/>
        <a:p>
          <a:r>
            <a:rPr lang="en-US" sz="2800" dirty="0" err="1" smtClean="0"/>
            <a:t>Kitigay</a:t>
          </a:r>
          <a:r>
            <a:rPr lang="en-US" sz="2800" dirty="0" smtClean="0"/>
            <a:t> education program</a:t>
          </a:r>
          <a:endParaRPr lang="en-US" sz="2800" dirty="0"/>
        </a:p>
      </dgm:t>
    </dgm:pt>
    <dgm:pt modelId="{9C73070A-7683-FC40-BE50-73B63EDBF314}" type="parTrans" cxnId="{F6892F39-E902-5E4F-AFA6-4A6380144113}">
      <dgm:prSet/>
      <dgm:spPr/>
      <dgm:t>
        <a:bodyPr/>
        <a:lstStyle/>
        <a:p>
          <a:endParaRPr lang="en-US"/>
        </a:p>
      </dgm:t>
    </dgm:pt>
    <dgm:pt modelId="{2A5AC118-1DAE-A24F-B6BE-F4697E0B02AF}" type="sibTrans" cxnId="{F6892F39-E902-5E4F-AFA6-4A6380144113}">
      <dgm:prSet/>
      <dgm:spPr/>
      <dgm:t>
        <a:bodyPr/>
        <a:lstStyle/>
        <a:p>
          <a:endParaRPr lang="en-US"/>
        </a:p>
      </dgm:t>
    </dgm:pt>
    <dgm:pt modelId="{5588A1E6-D99F-5546-8624-3585FEDE844D}">
      <dgm:prSet phldrT="[Text]" custT="1"/>
      <dgm:spPr>
        <a:solidFill>
          <a:srgbClr val="70A525"/>
        </a:solidFill>
      </dgm:spPr>
      <dgm:t>
        <a:bodyPr/>
        <a:lstStyle/>
        <a:p>
          <a:r>
            <a:rPr lang="en-US" sz="1400" dirty="0" smtClean="0"/>
            <a:t>Engineering Access, </a:t>
          </a:r>
          <a:r>
            <a:rPr lang="en-US" sz="1400" dirty="0" err="1" smtClean="0"/>
            <a:t>Wawatay</a:t>
          </a:r>
          <a:r>
            <a:rPr lang="en-US" sz="1400" dirty="0" smtClean="0"/>
            <a:t> &amp;  Indigenous student </a:t>
          </a:r>
          <a:r>
            <a:rPr lang="en-US" sz="1400" dirty="0" err="1" smtClean="0"/>
            <a:t>centre</a:t>
          </a:r>
          <a:r>
            <a:rPr lang="en-US" sz="1400" dirty="0" smtClean="0"/>
            <a:t> programs</a:t>
          </a:r>
        </a:p>
      </dgm:t>
    </dgm:pt>
    <dgm:pt modelId="{D532B360-3D95-A64B-A0AD-A95F69DF083D}" type="parTrans" cxnId="{E962BBEE-B5C5-2344-9403-0494BB023021}">
      <dgm:prSet/>
      <dgm:spPr>
        <a:solidFill>
          <a:srgbClr val="70A525"/>
        </a:solidFill>
      </dgm:spPr>
      <dgm:t>
        <a:bodyPr/>
        <a:lstStyle/>
        <a:p>
          <a:endParaRPr lang="en-US"/>
        </a:p>
      </dgm:t>
    </dgm:pt>
    <dgm:pt modelId="{534707A7-6FE7-B24B-9D05-DA6F4F7C333A}" type="sibTrans" cxnId="{E962BBEE-B5C5-2344-9403-0494BB023021}">
      <dgm:prSet/>
      <dgm:spPr/>
      <dgm:t>
        <a:bodyPr/>
        <a:lstStyle/>
        <a:p>
          <a:endParaRPr lang="en-US"/>
        </a:p>
      </dgm:t>
    </dgm:pt>
    <dgm:pt modelId="{CBEC9F40-EF24-164F-B5D8-AAE93644ADDE}">
      <dgm:prSet phldrT="[Text]" custT="1"/>
      <dgm:spPr>
        <a:solidFill>
          <a:srgbClr val="70A525"/>
        </a:solidFill>
      </dgm:spPr>
      <dgm:t>
        <a:bodyPr/>
        <a:lstStyle/>
        <a:p>
          <a:r>
            <a:rPr lang="en-US" sz="1400" dirty="0" smtClean="0"/>
            <a:t>School of Agriculture diploma program </a:t>
          </a:r>
        </a:p>
        <a:p>
          <a:r>
            <a:rPr lang="en-US" sz="1400" dirty="0" smtClean="0"/>
            <a:t>Courses and administration</a:t>
          </a:r>
        </a:p>
      </dgm:t>
    </dgm:pt>
    <dgm:pt modelId="{65BBF436-97EF-8F4F-BEF3-0F6C1D8FFC71}" type="parTrans" cxnId="{7AC79D25-0C61-114F-80ED-90A38F8ED136}">
      <dgm:prSet/>
      <dgm:spPr>
        <a:solidFill>
          <a:srgbClr val="70A525"/>
        </a:solidFill>
      </dgm:spPr>
      <dgm:t>
        <a:bodyPr/>
        <a:lstStyle/>
        <a:p>
          <a:endParaRPr lang="en-US"/>
        </a:p>
      </dgm:t>
    </dgm:pt>
    <dgm:pt modelId="{758952ED-46CD-7049-B42B-6E4513F39EAF}" type="sibTrans" cxnId="{7AC79D25-0C61-114F-80ED-90A38F8ED136}">
      <dgm:prSet/>
      <dgm:spPr/>
      <dgm:t>
        <a:bodyPr/>
        <a:lstStyle/>
        <a:p>
          <a:endParaRPr lang="en-US"/>
        </a:p>
      </dgm:t>
    </dgm:pt>
    <dgm:pt modelId="{10B2B8FC-5822-654F-9D89-73A3FD5DA34F}">
      <dgm:prSet custT="1"/>
      <dgm:spPr>
        <a:solidFill>
          <a:srgbClr val="70A525"/>
        </a:solidFill>
      </dgm:spPr>
      <dgm:t>
        <a:bodyPr/>
        <a:lstStyle/>
        <a:p>
          <a:r>
            <a:rPr lang="en-US" sz="1400" dirty="0" smtClean="0"/>
            <a:t>Mino </a:t>
          </a:r>
          <a:r>
            <a:rPr lang="en-US" sz="1400" dirty="0" err="1" smtClean="0"/>
            <a:t>Bimaadiziwin</a:t>
          </a:r>
          <a:r>
            <a:rPr lang="en-US" sz="1400" dirty="0" smtClean="0"/>
            <a:t> Partnership</a:t>
          </a:r>
          <a:endParaRPr lang="en-US" sz="1400" dirty="0"/>
        </a:p>
      </dgm:t>
    </dgm:pt>
    <dgm:pt modelId="{22615ECA-F803-F64D-82A5-19C5919AA279}" type="parTrans" cxnId="{C701E935-A10E-374C-8D71-8CEBB437CAC1}">
      <dgm:prSet/>
      <dgm:spPr>
        <a:solidFill>
          <a:srgbClr val="70A525"/>
        </a:solidFill>
      </dgm:spPr>
      <dgm:t>
        <a:bodyPr/>
        <a:lstStyle/>
        <a:p>
          <a:endParaRPr lang="en-US"/>
        </a:p>
      </dgm:t>
    </dgm:pt>
    <dgm:pt modelId="{7BDBEBC0-D935-CA47-9801-14D49FD60B81}" type="sibTrans" cxnId="{C701E935-A10E-374C-8D71-8CEBB437CAC1}">
      <dgm:prSet/>
      <dgm:spPr/>
      <dgm:t>
        <a:bodyPr/>
        <a:lstStyle/>
        <a:p>
          <a:endParaRPr lang="en-US"/>
        </a:p>
      </dgm:t>
    </dgm:pt>
    <dgm:pt modelId="{BB51F4F7-E529-634B-9391-905AC3C0969A}">
      <dgm:prSet phldrT="[Text]" custT="1"/>
      <dgm:spPr>
        <a:solidFill>
          <a:srgbClr val="70A525"/>
        </a:solidFill>
      </dgm:spPr>
      <dgm:t>
        <a:bodyPr/>
        <a:lstStyle/>
        <a:p>
          <a:r>
            <a:rPr lang="en-US" sz="1400" dirty="0" err="1" smtClean="0"/>
            <a:t>Brokenhead</a:t>
          </a:r>
          <a:r>
            <a:rPr lang="en-US" sz="1400" dirty="0" smtClean="0"/>
            <a:t> Ojibway Nation</a:t>
          </a:r>
          <a:endParaRPr lang="en-US" sz="1400" dirty="0"/>
        </a:p>
      </dgm:t>
    </dgm:pt>
    <dgm:pt modelId="{CD31FFB6-5665-6847-81EB-BCEE272B5E0C}" type="parTrans" cxnId="{48E4E2DE-BE10-0546-BB5A-36BFDB87A1C8}">
      <dgm:prSet/>
      <dgm:spPr>
        <a:solidFill>
          <a:srgbClr val="70A525"/>
        </a:solidFill>
      </dgm:spPr>
      <dgm:t>
        <a:bodyPr/>
        <a:lstStyle/>
        <a:p>
          <a:endParaRPr lang="en-US"/>
        </a:p>
      </dgm:t>
    </dgm:pt>
    <dgm:pt modelId="{C97DBA57-168D-7449-AAC4-A7DDD9CF7CDD}" type="sibTrans" cxnId="{48E4E2DE-BE10-0546-BB5A-36BFDB87A1C8}">
      <dgm:prSet/>
      <dgm:spPr/>
      <dgm:t>
        <a:bodyPr/>
        <a:lstStyle/>
        <a:p>
          <a:endParaRPr lang="en-US"/>
        </a:p>
      </dgm:t>
    </dgm:pt>
    <dgm:pt modelId="{87FDB940-E1A7-8C4E-8E10-0F8647DBF09E}">
      <dgm:prSet custT="1"/>
      <dgm:spPr>
        <a:solidFill>
          <a:srgbClr val="70A525"/>
        </a:solidFill>
      </dgm:spPr>
      <dgm:t>
        <a:bodyPr/>
        <a:lstStyle/>
        <a:p>
          <a:r>
            <a:rPr lang="en-US" sz="1400" dirty="0" smtClean="0"/>
            <a:t>Courses by </a:t>
          </a:r>
        </a:p>
        <a:p>
          <a:r>
            <a:rPr lang="en-US" sz="1400" dirty="0" smtClean="0"/>
            <a:t>Kyle Bobiwash</a:t>
          </a:r>
        </a:p>
        <a:p>
          <a:r>
            <a:rPr lang="en-US" sz="1400" dirty="0" smtClean="0"/>
            <a:t>Dan </a:t>
          </a:r>
          <a:r>
            <a:rPr lang="en-US" sz="1400" dirty="0" err="1" smtClean="0"/>
            <a:t>Henhawk</a:t>
          </a:r>
          <a:endParaRPr lang="en-US" sz="1400" dirty="0" smtClean="0"/>
        </a:p>
        <a:p>
          <a:r>
            <a:rPr lang="en-US" sz="1400" dirty="0" smtClean="0"/>
            <a:t>Brian Rice</a:t>
          </a:r>
        </a:p>
        <a:p>
          <a:r>
            <a:rPr lang="en-US" sz="1400" dirty="0" smtClean="0"/>
            <a:t>(REC3770, REC2130, AGRI2300</a:t>
          </a:r>
          <a:r>
            <a:rPr lang="en-US" sz="1000" dirty="0" smtClean="0"/>
            <a:t>) </a:t>
          </a:r>
          <a:endParaRPr lang="en-US" sz="1000" dirty="0"/>
        </a:p>
      </dgm:t>
    </dgm:pt>
    <dgm:pt modelId="{8A1AD2DC-CF8B-EC42-A1AE-F51B1B3898F7}" type="parTrans" cxnId="{3E813D5D-E670-BC40-BA76-D9271DD61D7C}">
      <dgm:prSet/>
      <dgm:spPr>
        <a:solidFill>
          <a:srgbClr val="70A525"/>
        </a:solidFill>
      </dgm:spPr>
      <dgm:t>
        <a:bodyPr/>
        <a:lstStyle/>
        <a:p>
          <a:endParaRPr lang="en-US"/>
        </a:p>
      </dgm:t>
    </dgm:pt>
    <dgm:pt modelId="{5839DD65-BEB5-5841-ACC5-E0263ED97A20}" type="sibTrans" cxnId="{3E813D5D-E670-BC40-BA76-D9271DD61D7C}">
      <dgm:prSet/>
      <dgm:spPr/>
      <dgm:t>
        <a:bodyPr/>
        <a:lstStyle/>
        <a:p>
          <a:endParaRPr lang="en-US"/>
        </a:p>
      </dgm:t>
    </dgm:pt>
    <dgm:pt modelId="{D6144B8A-B0E4-4A4F-8231-92F320B9E4FB}">
      <dgm:prSet custT="1"/>
      <dgm:spPr>
        <a:solidFill>
          <a:srgbClr val="70A525"/>
        </a:solidFill>
      </dgm:spPr>
      <dgm:t>
        <a:bodyPr/>
        <a:lstStyle/>
        <a:p>
          <a:r>
            <a:rPr lang="en-US" sz="1400" dirty="0" err="1" smtClean="0"/>
            <a:t>Myera</a:t>
          </a:r>
          <a:r>
            <a:rPr lang="en-US" sz="1400" dirty="0" smtClean="0"/>
            <a:t> Inc.</a:t>
          </a:r>
          <a:endParaRPr lang="en-US" sz="1400" dirty="0"/>
        </a:p>
      </dgm:t>
    </dgm:pt>
    <dgm:pt modelId="{7FCB22C9-6E53-564B-8CD2-309D4F989C2C}" type="parTrans" cxnId="{61E20E73-4AD0-044A-84CC-5CF1395B8E5A}">
      <dgm:prSet/>
      <dgm:spPr>
        <a:solidFill>
          <a:srgbClr val="70A525"/>
        </a:solidFill>
      </dgm:spPr>
      <dgm:t>
        <a:bodyPr/>
        <a:lstStyle/>
        <a:p>
          <a:endParaRPr lang="en-US"/>
        </a:p>
      </dgm:t>
    </dgm:pt>
    <dgm:pt modelId="{CA7E8E78-EB63-074C-94EA-051AD07FB86C}" type="sibTrans" cxnId="{61E20E73-4AD0-044A-84CC-5CF1395B8E5A}">
      <dgm:prSet/>
      <dgm:spPr/>
      <dgm:t>
        <a:bodyPr/>
        <a:lstStyle/>
        <a:p>
          <a:endParaRPr lang="en-US"/>
        </a:p>
      </dgm:t>
    </dgm:pt>
    <dgm:pt modelId="{F80D0322-44F8-8C4E-BDD8-D0A2B3698DC7}">
      <dgm:prSet/>
      <dgm:spPr/>
      <dgm:t>
        <a:bodyPr/>
        <a:lstStyle/>
        <a:p>
          <a:endParaRPr lang="en-US"/>
        </a:p>
      </dgm:t>
    </dgm:pt>
    <dgm:pt modelId="{318163CC-C6AB-ED4F-9CC7-57E2FFB65AFE}" type="parTrans" cxnId="{45BF1D83-012B-4C4F-8FB4-73F69C377546}">
      <dgm:prSet/>
      <dgm:spPr/>
      <dgm:t>
        <a:bodyPr/>
        <a:lstStyle/>
        <a:p>
          <a:endParaRPr lang="en-US"/>
        </a:p>
      </dgm:t>
    </dgm:pt>
    <dgm:pt modelId="{782165F3-0CA8-DC4C-867F-54D3F2DF1CB6}" type="sibTrans" cxnId="{45BF1D83-012B-4C4F-8FB4-73F69C377546}">
      <dgm:prSet/>
      <dgm:spPr/>
      <dgm:t>
        <a:bodyPr/>
        <a:lstStyle/>
        <a:p>
          <a:endParaRPr lang="en-US"/>
        </a:p>
      </dgm:t>
    </dgm:pt>
    <dgm:pt modelId="{906813F4-FB93-884D-8716-B4EC51C33294}">
      <dgm:prSet/>
      <dgm:spPr/>
      <dgm:t>
        <a:bodyPr/>
        <a:lstStyle/>
        <a:p>
          <a:endParaRPr lang="en-US"/>
        </a:p>
      </dgm:t>
    </dgm:pt>
    <dgm:pt modelId="{F5AC9291-25AC-5941-B866-5CE8F7D0C296}" type="parTrans" cxnId="{BF8A4A50-4491-8B4A-8317-3F34ADC26F0B}">
      <dgm:prSet/>
      <dgm:spPr/>
      <dgm:t>
        <a:bodyPr/>
        <a:lstStyle/>
        <a:p>
          <a:endParaRPr lang="en-US"/>
        </a:p>
      </dgm:t>
    </dgm:pt>
    <dgm:pt modelId="{EAE993C7-858E-6A48-A57E-6318DDCED33D}" type="sibTrans" cxnId="{BF8A4A50-4491-8B4A-8317-3F34ADC26F0B}">
      <dgm:prSet/>
      <dgm:spPr/>
      <dgm:t>
        <a:bodyPr/>
        <a:lstStyle/>
        <a:p>
          <a:endParaRPr lang="en-US"/>
        </a:p>
      </dgm:t>
    </dgm:pt>
    <dgm:pt modelId="{805E6A3D-0631-504C-8FDA-00282CDE940E}">
      <dgm:prSet/>
      <dgm:spPr/>
      <dgm:t>
        <a:bodyPr/>
        <a:lstStyle/>
        <a:p>
          <a:endParaRPr lang="en-US"/>
        </a:p>
      </dgm:t>
    </dgm:pt>
    <dgm:pt modelId="{79A45399-3F4F-524A-8A33-88437A47BCB3}" type="parTrans" cxnId="{426B7B82-8ED3-8042-AB06-4C9C3E92B721}">
      <dgm:prSet/>
      <dgm:spPr/>
      <dgm:t>
        <a:bodyPr/>
        <a:lstStyle/>
        <a:p>
          <a:endParaRPr lang="en-US"/>
        </a:p>
      </dgm:t>
    </dgm:pt>
    <dgm:pt modelId="{D27DA293-4971-AF45-84CC-2B371888C49A}" type="sibTrans" cxnId="{426B7B82-8ED3-8042-AB06-4C9C3E92B721}">
      <dgm:prSet/>
      <dgm:spPr/>
      <dgm:t>
        <a:bodyPr/>
        <a:lstStyle/>
        <a:p>
          <a:endParaRPr lang="en-US"/>
        </a:p>
      </dgm:t>
    </dgm:pt>
    <dgm:pt modelId="{1707F8A1-4CCD-40D4-8347-D62423A08E77}">
      <dgm:prSet custT="1"/>
      <dgm:spPr>
        <a:solidFill>
          <a:schemeClr val="accent5">
            <a:lumMod val="75000"/>
          </a:schemeClr>
        </a:solidFill>
      </dgm:spPr>
      <dgm:t>
        <a:bodyPr/>
        <a:lstStyle/>
        <a:p>
          <a:r>
            <a:rPr lang="en-US" sz="1400" dirty="0" smtClean="0"/>
            <a:t>6  Faculties</a:t>
          </a:r>
        </a:p>
        <a:p>
          <a:r>
            <a:rPr lang="en-US" sz="1400" dirty="0" smtClean="0"/>
            <a:t> -Agricultural </a:t>
          </a:r>
          <a:r>
            <a:rPr lang="en-US" sz="1400" dirty="0"/>
            <a:t>and Food Sciences, </a:t>
          </a:r>
          <a:endParaRPr lang="en-US" sz="1400" dirty="0" smtClean="0"/>
        </a:p>
        <a:p>
          <a:r>
            <a:rPr lang="en-US" sz="1400" dirty="0" smtClean="0"/>
            <a:t>Kinesiology </a:t>
          </a:r>
          <a:r>
            <a:rPr lang="en-US" sz="1400" dirty="0"/>
            <a:t>and Recreation Management, </a:t>
          </a:r>
          <a:endParaRPr lang="en-US" sz="1400" dirty="0" smtClean="0"/>
        </a:p>
        <a:p>
          <a:r>
            <a:rPr lang="en-US" sz="1400" dirty="0" smtClean="0"/>
            <a:t>-  CHREER</a:t>
          </a:r>
          <a:r>
            <a:rPr lang="en-US" sz="1400" dirty="0"/>
            <a:t>, </a:t>
          </a:r>
          <a:endParaRPr lang="en-US" sz="1400" dirty="0" smtClean="0"/>
        </a:p>
        <a:p>
          <a:r>
            <a:rPr lang="en-US" sz="1400" dirty="0" smtClean="0"/>
            <a:t>- Science</a:t>
          </a:r>
        </a:p>
        <a:p>
          <a:r>
            <a:rPr lang="en-US" sz="1400" dirty="0" smtClean="0"/>
            <a:t>-Engineering</a:t>
          </a:r>
        </a:p>
        <a:p>
          <a:r>
            <a:rPr lang="en-US" sz="1400" dirty="0" smtClean="0"/>
            <a:t>- Architecture</a:t>
          </a:r>
          <a:endParaRPr lang="en-US" sz="1400" dirty="0"/>
        </a:p>
      </dgm:t>
    </dgm:pt>
    <dgm:pt modelId="{37E1FAB6-BD82-48FE-96CE-BD5E54F8576E}" type="parTrans" cxnId="{E9E4A68A-B968-4655-9892-8C4DB51D408D}">
      <dgm:prSet/>
      <dgm:spPr>
        <a:solidFill>
          <a:srgbClr val="92D050"/>
        </a:solidFill>
      </dgm:spPr>
      <dgm:t>
        <a:bodyPr/>
        <a:lstStyle/>
        <a:p>
          <a:endParaRPr lang="en-US"/>
        </a:p>
      </dgm:t>
    </dgm:pt>
    <dgm:pt modelId="{34423EA9-8BF0-407F-BEDE-F5066EE275AD}" type="sibTrans" cxnId="{E9E4A68A-B968-4655-9892-8C4DB51D408D}">
      <dgm:prSet/>
      <dgm:spPr/>
      <dgm:t>
        <a:bodyPr/>
        <a:lstStyle/>
        <a:p>
          <a:endParaRPr lang="en-US"/>
        </a:p>
      </dgm:t>
    </dgm:pt>
    <dgm:pt modelId="{96C9C47B-1029-294F-A1A9-92A11003AFD7}" type="pres">
      <dgm:prSet presAssocID="{7C1D8082-60A5-244F-A862-7969084F4077}" presName="cycle" presStyleCnt="0">
        <dgm:presLayoutVars>
          <dgm:chMax val="1"/>
          <dgm:dir/>
          <dgm:animLvl val="ctr"/>
          <dgm:resizeHandles val="exact"/>
        </dgm:presLayoutVars>
      </dgm:prSet>
      <dgm:spPr/>
      <dgm:t>
        <a:bodyPr/>
        <a:lstStyle/>
        <a:p>
          <a:endParaRPr lang="en-US"/>
        </a:p>
      </dgm:t>
    </dgm:pt>
    <dgm:pt modelId="{CFFA063C-84B1-2A4D-9E05-FD1BFF77E5D3}" type="pres">
      <dgm:prSet presAssocID="{CB3C2181-B9C8-0349-A581-64249E583F04}" presName="centerShape" presStyleLbl="node0" presStyleIdx="0" presStyleCnt="1" custScaleX="94608" custScaleY="134223"/>
      <dgm:spPr/>
      <dgm:t>
        <a:bodyPr/>
        <a:lstStyle/>
        <a:p>
          <a:endParaRPr lang="en-US"/>
        </a:p>
      </dgm:t>
    </dgm:pt>
    <dgm:pt modelId="{E7466858-D6D6-934C-BB22-FE64252FBCDD}" type="pres">
      <dgm:prSet presAssocID="{D532B360-3D95-A64B-A0AD-A95F69DF083D}" presName="parTrans" presStyleLbl="bgSibTrans2D1" presStyleIdx="0" presStyleCnt="7"/>
      <dgm:spPr/>
      <dgm:t>
        <a:bodyPr/>
        <a:lstStyle/>
        <a:p>
          <a:endParaRPr lang="en-US"/>
        </a:p>
      </dgm:t>
    </dgm:pt>
    <dgm:pt modelId="{ADEB00EA-1264-4B4B-AFF7-D3571632A4D0}" type="pres">
      <dgm:prSet presAssocID="{5588A1E6-D99F-5546-8624-3585FEDE844D}" presName="node" presStyleLbl="node1" presStyleIdx="0" presStyleCnt="7" custScaleX="94608" custScaleY="134223">
        <dgm:presLayoutVars>
          <dgm:bulletEnabled val="1"/>
        </dgm:presLayoutVars>
      </dgm:prSet>
      <dgm:spPr/>
      <dgm:t>
        <a:bodyPr/>
        <a:lstStyle/>
        <a:p>
          <a:endParaRPr lang="en-US"/>
        </a:p>
      </dgm:t>
    </dgm:pt>
    <dgm:pt modelId="{C3A48F9A-6AE3-B54C-A142-0D24124C4921}" type="pres">
      <dgm:prSet presAssocID="{CD31FFB6-5665-6847-81EB-BCEE272B5E0C}" presName="parTrans" presStyleLbl="bgSibTrans2D1" presStyleIdx="1" presStyleCnt="7" custAng="17809143" custFlipVert="1" custScaleX="76202" custScaleY="104116" custLinFactNeighborX="11341" custLinFactNeighborY="19499"/>
      <dgm:spPr/>
      <dgm:t>
        <a:bodyPr/>
        <a:lstStyle/>
        <a:p>
          <a:endParaRPr lang="en-US"/>
        </a:p>
      </dgm:t>
    </dgm:pt>
    <dgm:pt modelId="{F6CD258C-B2FB-9147-A07F-A3AED10684DD}" type="pres">
      <dgm:prSet presAssocID="{BB51F4F7-E529-634B-9391-905AC3C0969A}" presName="node" presStyleLbl="node1" presStyleIdx="1" presStyleCnt="7" custScaleX="120992" custScaleY="106103" custRadScaleRad="98015" custRadScaleInc="-20255">
        <dgm:presLayoutVars>
          <dgm:bulletEnabled val="1"/>
        </dgm:presLayoutVars>
      </dgm:prSet>
      <dgm:spPr/>
      <dgm:t>
        <a:bodyPr/>
        <a:lstStyle/>
        <a:p>
          <a:endParaRPr lang="en-US"/>
        </a:p>
      </dgm:t>
    </dgm:pt>
    <dgm:pt modelId="{5323B155-7542-5D40-941B-F90A6D65B912}" type="pres">
      <dgm:prSet presAssocID="{65BBF436-97EF-8F4F-BEF3-0F6C1D8FFC71}" presName="parTrans" presStyleLbl="bgSibTrans2D1" presStyleIdx="2" presStyleCnt="7"/>
      <dgm:spPr/>
      <dgm:t>
        <a:bodyPr/>
        <a:lstStyle/>
        <a:p>
          <a:endParaRPr lang="en-US"/>
        </a:p>
      </dgm:t>
    </dgm:pt>
    <dgm:pt modelId="{5589EB78-D9A2-544A-B32C-9AA8FFBDDC50}" type="pres">
      <dgm:prSet presAssocID="{CBEC9F40-EF24-164F-B5D8-AAE93644ADDE}" presName="node" presStyleLbl="node1" presStyleIdx="2" presStyleCnt="7" custScaleX="94608" custScaleY="134223" custRadScaleRad="104761" custRadScaleInc="-29263">
        <dgm:presLayoutVars>
          <dgm:bulletEnabled val="1"/>
        </dgm:presLayoutVars>
      </dgm:prSet>
      <dgm:spPr/>
      <dgm:t>
        <a:bodyPr/>
        <a:lstStyle/>
        <a:p>
          <a:endParaRPr lang="en-US"/>
        </a:p>
      </dgm:t>
    </dgm:pt>
    <dgm:pt modelId="{30FB6E25-6DC3-4437-A20A-0ADC2CA42AAC}" type="pres">
      <dgm:prSet presAssocID="{37E1FAB6-BD82-48FE-96CE-BD5E54F8576E}" presName="parTrans" presStyleLbl="bgSibTrans2D1" presStyleIdx="3" presStyleCnt="7"/>
      <dgm:spPr/>
      <dgm:t>
        <a:bodyPr/>
        <a:lstStyle/>
        <a:p>
          <a:endParaRPr lang="en-US"/>
        </a:p>
      </dgm:t>
    </dgm:pt>
    <dgm:pt modelId="{B29852B7-8CE4-4D29-8801-B40A5E39D0BC}" type="pres">
      <dgm:prSet presAssocID="{1707F8A1-4CCD-40D4-8347-D62423A08E77}" presName="node" presStyleLbl="node1" presStyleIdx="3" presStyleCnt="7" custScaleX="177355" custScaleY="160834">
        <dgm:presLayoutVars>
          <dgm:bulletEnabled val="1"/>
        </dgm:presLayoutVars>
      </dgm:prSet>
      <dgm:spPr/>
      <dgm:t>
        <a:bodyPr/>
        <a:lstStyle/>
        <a:p>
          <a:endParaRPr lang="en-US"/>
        </a:p>
      </dgm:t>
    </dgm:pt>
    <dgm:pt modelId="{AE5233F9-CF45-5745-A747-AB64C0875D13}" type="pres">
      <dgm:prSet presAssocID="{22615ECA-F803-F64D-82A5-19C5919AA279}" presName="parTrans" presStyleLbl="bgSibTrans2D1" presStyleIdx="4" presStyleCnt="7"/>
      <dgm:spPr/>
      <dgm:t>
        <a:bodyPr/>
        <a:lstStyle/>
        <a:p>
          <a:endParaRPr lang="en-US"/>
        </a:p>
      </dgm:t>
    </dgm:pt>
    <dgm:pt modelId="{F3D6DED9-EC8B-364C-B68C-642261417C66}" type="pres">
      <dgm:prSet presAssocID="{10B2B8FC-5822-654F-9D89-73A3FD5DA34F}" presName="node" presStyleLbl="node1" presStyleIdx="4" presStyleCnt="7" custScaleX="94608" custScaleY="134223">
        <dgm:presLayoutVars>
          <dgm:bulletEnabled val="1"/>
        </dgm:presLayoutVars>
      </dgm:prSet>
      <dgm:spPr/>
      <dgm:t>
        <a:bodyPr/>
        <a:lstStyle/>
        <a:p>
          <a:endParaRPr lang="en-US"/>
        </a:p>
      </dgm:t>
    </dgm:pt>
    <dgm:pt modelId="{6600790F-A288-7D40-AA12-E2853C582736}" type="pres">
      <dgm:prSet presAssocID="{8A1AD2DC-CF8B-EC42-A1AE-F51B1B3898F7}" presName="parTrans" presStyleLbl="bgSibTrans2D1" presStyleIdx="5" presStyleCnt="7"/>
      <dgm:spPr/>
      <dgm:t>
        <a:bodyPr/>
        <a:lstStyle/>
        <a:p>
          <a:endParaRPr lang="en-US"/>
        </a:p>
      </dgm:t>
    </dgm:pt>
    <dgm:pt modelId="{6732E814-3E6D-DE46-A119-477AE32A4E0D}" type="pres">
      <dgm:prSet presAssocID="{87FDB940-E1A7-8C4E-8E10-0F8647DBF09E}" presName="node" presStyleLbl="node1" presStyleIdx="5" presStyleCnt="7" custScaleX="94608" custScaleY="134223">
        <dgm:presLayoutVars>
          <dgm:bulletEnabled val="1"/>
        </dgm:presLayoutVars>
      </dgm:prSet>
      <dgm:spPr/>
      <dgm:t>
        <a:bodyPr/>
        <a:lstStyle/>
        <a:p>
          <a:endParaRPr lang="en-US"/>
        </a:p>
      </dgm:t>
    </dgm:pt>
    <dgm:pt modelId="{2D11CC4E-FB42-B346-81D2-706B5781F8F7}" type="pres">
      <dgm:prSet presAssocID="{7FCB22C9-6E53-564B-8CD2-309D4F989C2C}" presName="parTrans" presStyleLbl="bgSibTrans2D1" presStyleIdx="6" presStyleCnt="7"/>
      <dgm:spPr/>
      <dgm:t>
        <a:bodyPr/>
        <a:lstStyle/>
        <a:p>
          <a:endParaRPr lang="en-US"/>
        </a:p>
      </dgm:t>
    </dgm:pt>
    <dgm:pt modelId="{2F8CD3D3-F626-6A49-9564-7DD57439608B}" type="pres">
      <dgm:prSet presAssocID="{D6144B8A-B0E4-4A4F-8231-92F320B9E4FB}" presName="node" presStyleLbl="node1" presStyleIdx="6" presStyleCnt="7">
        <dgm:presLayoutVars>
          <dgm:bulletEnabled val="1"/>
        </dgm:presLayoutVars>
      </dgm:prSet>
      <dgm:spPr/>
      <dgm:t>
        <a:bodyPr/>
        <a:lstStyle/>
        <a:p>
          <a:endParaRPr lang="en-US"/>
        </a:p>
      </dgm:t>
    </dgm:pt>
  </dgm:ptLst>
  <dgm:cxnLst>
    <dgm:cxn modelId="{C701E935-A10E-374C-8D71-8CEBB437CAC1}" srcId="{CB3C2181-B9C8-0349-A581-64249E583F04}" destId="{10B2B8FC-5822-654F-9D89-73A3FD5DA34F}" srcOrd="4" destOrd="0" parTransId="{22615ECA-F803-F64D-82A5-19C5919AA279}" sibTransId="{7BDBEBC0-D935-CA47-9801-14D49FD60B81}"/>
    <dgm:cxn modelId="{DB9BB32B-4121-3542-B4F6-EDBAF5A36084}" type="presOf" srcId="{22615ECA-F803-F64D-82A5-19C5919AA279}" destId="{AE5233F9-CF45-5745-A747-AB64C0875D13}" srcOrd="0" destOrd="0" presId="urn:microsoft.com/office/officeart/2005/8/layout/radial4"/>
    <dgm:cxn modelId="{45BF1D83-012B-4C4F-8FB4-73F69C377546}" srcId="{7C1D8082-60A5-244F-A862-7969084F4077}" destId="{F80D0322-44F8-8C4E-BDD8-D0A2B3698DC7}" srcOrd="1" destOrd="0" parTransId="{318163CC-C6AB-ED4F-9CC7-57E2FFB65AFE}" sibTransId="{782165F3-0CA8-DC4C-867F-54D3F2DF1CB6}"/>
    <dgm:cxn modelId="{BFB9B785-5FA2-1544-A5CD-2BB0AE4709D1}" type="presOf" srcId="{D532B360-3D95-A64B-A0AD-A95F69DF083D}" destId="{E7466858-D6D6-934C-BB22-FE64252FBCDD}" srcOrd="0" destOrd="0" presId="urn:microsoft.com/office/officeart/2005/8/layout/radial4"/>
    <dgm:cxn modelId="{E9E4A68A-B968-4655-9892-8C4DB51D408D}" srcId="{CB3C2181-B9C8-0349-A581-64249E583F04}" destId="{1707F8A1-4CCD-40D4-8347-D62423A08E77}" srcOrd="3" destOrd="0" parTransId="{37E1FAB6-BD82-48FE-96CE-BD5E54F8576E}" sibTransId="{34423EA9-8BF0-407F-BEDE-F5066EE275AD}"/>
    <dgm:cxn modelId="{48E4E2DE-BE10-0546-BB5A-36BFDB87A1C8}" srcId="{CB3C2181-B9C8-0349-A581-64249E583F04}" destId="{BB51F4F7-E529-634B-9391-905AC3C0969A}" srcOrd="1" destOrd="0" parTransId="{CD31FFB6-5665-6847-81EB-BCEE272B5E0C}" sibTransId="{C97DBA57-168D-7449-AAC4-A7DDD9CF7CDD}"/>
    <dgm:cxn modelId="{3E813D5D-E670-BC40-BA76-D9271DD61D7C}" srcId="{CB3C2181-B9C8-0349-A581-64249E583F04}" destId="{87FDB940-E1A7-8C4E-8E10-0F8647DBF09E}" srcOrd="5" destOrd="0" parTransId="{8A1AD2DC-CF8B-EC42-A1AE-F51B1B3898F7}" sibTransId="{5839DD65-BEB5-5841-ACC5-E0263ED97A20}"/>
    <dgm:cxn modelId="{95BBC054-36C7-EE47-BB55-ACB4FF28E4A9}" type="presOf" srcId="{10B2B8FC-5822-654F-9D89-73A3FD5DA34F}" destId="{F3D6DED9-EC8B-364C-B68C-642261417C66}" srcOrd="0" destOrd="0" presId="urn:microsoft.com/office/officeart/2005/8/layout/radial4"/>
    <dgm:cxn modelId="{D43BC774-ACF9-4B6C-ADB2-7A15AB975D0F}" type="presOf" srcId="{37E1FAB6-BD82-48FE-96CE-BD5E54F8576E}" destId="{30FB6E25-6DC3-4437-A20A-0ADC2CA42AAC}" srcOrd="0" destOrd="0" presId="urn:microsoft.com/office/officeart/2005/8/layout/radial4"/>
    <dgm:cxn modelId="{61E20E73-4AD0-044A-84CC-5CF1395B8E5A}" srcId="{CB3C2181-B9C8-0349-A581-64249E583F04}" destId="{D6144B8A-B0E4-4A4F-8231-92F320B9E4FB}" srcOrd="6" destOrd="0" parTransId="{7FCB22C9-6E53-564B-8CD2-309D4F989C2C}" sibTransId="{CA7E8E78-EB63-074C-94EA-051AD07FB86C}"/>
    <dgm:cxn modelId="{EC68785A-4EA0-9440-9063-21DE1D86557E}" type="presOf" srcId="{5588A1E6-D99F-5546-8624-3585FEDE844D}" destId="{ADEB00EA-1264-4B4B-AFF7-D3571632A4D0}" srcOrd="0" destOrd="0" presId="urn:microsoft.com/office/officeart/2005/8/layout/radial4"/>
    <dgm:cxn modelId="{C3276122-4144-3848-94F2-474BE05CE8E3}" type="presOf" srcId="{8A1AD2DC-CF8B-EC42-A1AE-F51B1B3898F7}" destId="{6600790F-A288-7D40-AA12-E2853C582736}" srcOrd="0" destOrd="0" presId="urn:microsoft.com/office/officeart/2005/8/layout/radial4"/>
    <dgm:cxn modelId="{EA8A527C-5A60-F74F-936E-00914C293497}" type="presOf" srcId="{D6144B8A-B0E4-4A4F-8231-92F320B9E4FB}" destId="{2F8CD3D3-F626-6A49-9564-7DD57439608B}" srcOrd="0" destOrd="0" presId="urn:microsoft.com/office/officeart/2005/8/layout/radial4"/>
    <dgm:cxn modelId="{42FE7D1E-C20F-42AD-B454-1506DF24996E}" type="presOf" srcId="{1707F8A1-4CCD-40D4-8347-D62423A08E77}" destId="{B29852B7-8CE4-4D29-8801-B40A5E39D0BC}" srcOrd="0" destOrd="0" presId="urn:microsoft.com/office/officeart/2005/8/layout/radial4"/>
    <dgm:cxn modelId="{8B8A2BA9-8F51-354E-B447-F200A77F5667}" type="presOf" srcId="{CBEC9F40-EF24-164F-B5D8-AAE93644ADDE}" destId="{5589EB78-D9A2-544A-B32C-9AA8FFBDDC50}" srcOrd="0" destOrd="0" presId="urn:microsoft.com/office/officeart/2005/8/layout/radial4"/>
    <dgm:cxn modelId="{F6892F39-E902-5E4F-AFA6-4A6380144113}" srcId="{7C1D8082-60A5-244F-A862-7969084F4077}" destId="{CB3C2181-B9C8-0349-A581-64249E583F04}" srcOrd="0" destOrd="0" parTransId="{9C73070A-7683-FC40-BE50-73B63EDBF314}" sibTransId="{2A5AC118-1DAE-A24F-B6BE-F4697E0B02AF}"/>
    <dgm:cxn modelId="{426B7B82-8ED3-8042-AB06-4C9C3E92B721}" srcId="{7C1D8082-60A5-244F-A862-7969084F4077}" destId="{805E6A3D-0631-504C-8FDA-00282CDE940E}" srcOrd="3" destOrd="0" parTransId="{79A45399-3F4F-524A-8A33-88437A47BCB3}" sibTransId="{D27DA293-4971-AF45-84CC-2B371888C49A}"/>
    <dgm:cxn modelId="{ABBF7CFD-0ACA-3040-B260-48C75AA5BE23}" type="presOf" srcId="{87FDB940-E1A7-8C4E-8E10-0F8647DBF09E}" destId="{6732E814-3E6D-DE46-A119-477AE32A4E0D}" srcOrd="0" destOrd="0" presId="urn:microsoft.com/office/officeart/2005/8/layout/radial4"/>
    <dgm:cxn modelId="{E962BBEE-B5C5-2344-9403-0494BB023021}" srcId="{CB3C2181-B9C8-0349-A581-64249E583F04}" destId="{5588A1E6-D99F-5546-8624-3585FEDE844D}" srcOrd="0" destOrd="0" parTransId="{D532B360-3D95-A64B-A0AD-A95F69DF083D}" sibTransId="{534707A7-6FE7-B24B-9D05-DA6F4F7C333A}"/>
    <dgm:cxn modelId="{BF8A4A50-4491-8B4A-8317-3F34ADC26F0B}" srcId="{7C1D8082-60A5-244F-A862-7969084F4077}" destId="{906813F4-FB93-884D-8716-B4EC51C33294}" srcOrd="2" destOrd="0" parTransId="{F5AC9291-25AC-5941-B866-5CE8F7D0C296}" sibTransId="{EAE993C7-858E-6A48-A57E-6318DDCED33D}"/>
    <dgm:cxn modelId="{B102AEA3-4677-C144-B060-E73FB85A2C18}" type="presOf" srcId="{CB3C2181-B9C8-0349-A581-64249E583F04}" destId="{CFFA063C-84B1-2A4D-9E05-FD1BFF77E5D3}" srcOrd="0" destOrd="0" presId="urn:microsoft.com/office/officeart/2005/8/layout/radial4"/>
    <dgm:cxn modelId="{B4810231-176F-AB4F-8A0C-3C04A30F565E}" type="presOf" srcId="{CD31FFB6-5665-6847-81EB-BCEE272B5E0C}" destId="{C3A48F9A-6AE3-B54C-A142-0D24124C4921}" srcOrd="0" destOrd="0" presId="urn:microsoft.com/office/officeart/2005/8/layout/radial4"/>
    <dgm:cxn modelId="{4B6C08D0-089A-6F4A-B8CC-B9B9E848EBC1}" type="presOf" srcId="{65BBF436-97EF-8F4F-BEF3-0F6C1D8FFC71}" destId="{5323B155-7542-5D40-941B-F90A6D65B912}" srcOrd="0" destOrd="0" presId="urn:microsoft.com/office/officeart/2005/8/layout/radial4"/>
    <dgm:cxn modelId="{F49B4FDB-FF5B-DB40-8E98-4D6F2B8520C3}" type="presOf" srcId="{7FCB22C9-6E53-564B-8CD2-309D4F989C2C}" destId="{2D11CC4E-FB42-B346-81D2-706B5781F8F7}" srcOrd="0" destOrd="0" presId="urn:microsoft.com/office/officeart/2005/8/layout/radial4"/>
    <dgm:cxn modelId="{B60CD2E1-B9C8-6C44-A50F-7C1EF2D19EBA}" type="presOf" srcId="{7C1D8082-60A5-244F-A862-7969084F4077}" destId="{96C9C47B-1029-294F-A1A9-92A11003AFD7}" srcOrd="0" destOrd="0" presId="urn:microsoft.com/office/officeart/2005/8/layout/radial4"/>
    <dgm:cxn modelId="{7AC79D25-0C61-114F-80ED-90A38F8ED136}" srcId="{CB3C2181-B9C8-0349-A581-64249E583F04}" destId="{CBEC9F40-EF24-164F-B5D8-AAE93644ADDE}" srcOrd="2" destOrd="0" parTransId="{65BBF436-97EF-8F4F-BEF3-0F6C1D8FFC71}" sibTransId="{758952ED-46CD-7049-B42B-6E4513F39EAF}"/>
    <dgm:cxn modelId="{D35712C4-A2FB-254E-9C07-1578E091659A}" type="presOf" srcId="{BB51F4F7-E529-634B-9391-905AC3C0969A}" destId="{F6CD258C-B2FB-9147-A07F-A3AED10684DD}" srcOrd="0" destOrd="0" presId="urn:microsoft.com/office/officeart/2005/8/layout/radial4"/>
    <dgm:cxn modelId="{FCFDC8B2-29A2-A640-BD6A-0B35F63F9410}" type="presParOf" srcId="{96C9C47B-1029-294F-A1A9-92A11003AFD7}" destId="{CFFA063C-84B1-2A4D-9E05-FD1BFF77E5D3}" srcOrd="0" destOrd="0" presId="urn:microsoft.com/office/officeart/2005/8/layout/radial4"/>
    <dgm:cxn modelId="{06BBFACE-C3CD-E04E-BE79-9DFB1AF7493E}" type="presParOf" srcId="{96C9C47B-1029-294F-A1A9-92A11003AFD7}" destId="{E7466858-D6D6-934C-BB22-FE64252FBCDD}" srcOrd="1" destOrd="0" presId="urn:microsoft.com/office/officeart/2005/8/layout/radial4"/>
    <dgm:cxn modelId="{5C205756-DD29-6744-9A0A-FE36DC908769}" type="presParOf" srcId="{96C9C47B-1029-294F-A1A9-92A11003AFD7}" destId="{ADEB00EA-1264-4B4B-AFF7-D3571632A4D0}" srcOrd="2" destOrd="0" presId="urn:microsoft.com/office/officeart/2005/8/layout/radial4"/>
    <dgm:cxn modelId="{64AA652E-F6F2-574C-A05F-D883AE76FCD2}" type="presParOf" srcId="{96C9C47B-1029-294F-A1A9-92A11003AFD7}" destId="{C3A48F9A-6AE3-B54C-A142-0D24124C4921}" srcOrd="3" destOrd="0" presId="urn:microsoft.com/office/officeart/2005/8/layout/radial4"/>
    <dgm:cxn modelId="{CED11473-7D34-D547-A68D-7A6963051556}" type="presParOf" srcId="{96C9C47B-1029-294F-A1A9-92A11003AFD7}" destId="{F6CD258C-B2FB-9147-A07F-A3AED10684DD}" srcOrd="4" destOrd="0" presId="urn:microsoft.com/office/officeart/2005/8/layout/radial4"/>
    <dgm:cxn modelId="{400D34A6-0C25-8F4F-B12F-FB0200D2C829}" type="presParOf" srcId="{96C9C47B-1029-294F-A1A9-92A11003AFD7}" destId="{5323B155-7542-5D40-941B-F90A6D65B912}" srcOrd="5" destOrd="0" presId="urn:microsoft.com/office/officeart/2005/8/layout/radial4"/>
    <dgm:cxn modelId="{41BD95F5-8B05-F74A-BE00-E3B5A366F520}" type="presParOf" srcId="{96C9C47B-1029-294F-A1A9-92A11003AFD7}" destId="{5589EB78-D9A2-544A-B32C-9AA8FFBDDC50}" srcOrd="6" destOrd="0" presId="urn:microsoft.com/office/officeart/2005/8/layout/radial4"/>
    <dgm:cxn modelId="{09FE13B5-28CA-4A51-8201-E0CDCBE7B10A}" type="presParOf" srcId="{96C9C47B-1029-294F-A1A9-92A11003AFD7}" destId="{30FB6E25-6DC3-4437-A20A-0ADC2CA42AAC}" srcOrd="7" destOrd="0" presId="urn:microsoft.com/office/officeart/2005/8/layout/radial4"/>
    <dgm:cxn modelId="{888AC0D0-EBD3-4165-9EC4-7D6819AC37AF}" type="presParOf" srcId="{96C9C47B-1029-294F-A1A9-92A11003AFD7}" destId="{B29852B7-8CE4-4D29-8801-B40A5E39D0BC}" srcOrd="8" destOrd="0" presId="urn:microsoft.com/office/officeart/2005/8/layout/radial4"/>
    <dgm:cxn modelId="{00B1A1C6-7FA0-D340-9031-BA52EC95A6AE}" type="presParOf" srcId="{96C9C47B-1029-294F-A1A9-92A11003AFD7}" destId="{AE5233F9-CF45-5745-A747-AB64C0875D13}" srcOrd="9" destOrd="0" presId="urn:microsoft.com/office/officeart/2005/8/layout/radial4"/>
    <dgm:cxn modelId="{3F55A85B-D1EB-6943-AF98-2CE8D343881E}" type="presParOf" srcId="{96C9C47B-1029-294F-A1A9-92A11003AFD7}" destId="{F3D6DED9-EC8B-364C-B68C-642261417C66}" srcOrd="10" destOrd="0" presId="urn:microsoft.com/office/officeart/2005/8/layout/radial4"/>
    <dgm:cxn modelId="{B95D1B6B-47F8-1F4E-8864-9BC7B4D5979A}" type="presParOf" srcId="{96C9C47B-1029-294F-A1A9-92A11003AFD7}" destId="{6600790F-A288-7D40-AA12-E2853C582736}" srcOrd="11" destOrd="0" presId="urn:microsoft.com/office/officeart/2005/8/layout/radial4"/>
    <dgm:cxn modelId="{B42FF9CA-1664-D549-8C27-BD7E0BFCF707}" type="presParOf" srcId="{96C9C47B-1029-294F-A1A9-92A11003AFD7}" destId="{6732E814-3E6D-DE46-A119-477AE32A4E0D}" srcOrd="12" destOrd="0" presId="urn:microsoft.com/office/officeart/2005/8/layout/radial4"/>
    <dgm:cxn modelId="{5B045DEE-8EFE-3A46-8C1F-4E23D756001D}" type="presParOf" srcId="{96C9C47B-1029-294F-A1A9-92A11003AFD7}" destId="{2D11CC4E-FB42-B346-81D2-706B5781F8F7}" srcOrd="13" destOrd="0" presId="urn:microsoft.com/office/officeart/2005/8/layout/radial4"/>
    <dgm:cxn modelId="{29558314-975F-1549-B48F-44DED8516527}" type="presParOf" srcId="{96C9C47B-1029-294F-A1A9-92A11003AFD7}" destId="{2F8CD3D3-F626-6A49-9564-7DD57439608B}" srcOrd="14"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FA063C-84B1-2A4D-9E05-FD1BFF77E5D3}">
      <dsp:nvSpPr>
        <dsp:cNvPr id="0" name=""/>
        <dsp:cNvSpPr/>
      </dsp:nvSpPr>
      <dsp:spPr>
        <a:xfrm>
          <a:off x="3429713" y="2820316"/>
          <a:ext cx="2090472" cy="2965812"/>
        </a:xfrm>
        <a:prstGeom prst="ellipse">
          <a:avLst/>
        </a:prstGeom>
        <a:solidFill>
          <a:schemeClr val="accent4"/>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err="1" smtClean="0"/>
            <a:t>Kitigay</a:t>
          </a:r>
          <a:r>
            <a:rPr lang="en-US" sz="2800" kern="1200" dirty="0" smtClean="0"/>
            <a:t> education program</a:t>
          </a:r>
          <a:endParaRPr lang="en-US" sz="2800" kern="1200" dirty="0"/>
        </a:p>
      </dsp:txBody>
      <dsp:txXfrm>
        <a:off x="3735856" y="3254649"/>
        <a:ext cx="1478186" cy="2097146"/>
      </dsp:txXfrm>
    </dsp:sp>
    <dsp:sp modelId="{E7466858-D6D6-934C-BB22-FE64252FBCDD}">
      <dsp:nvSpPr>
        <dsp:cNvPr id="0" name=""/>
        <dsp:cNvSpPr/>
      </dsp:nvSpPr>
      <dsp:spPr>
        <a:xfrm rot="10800000">
          <a:off x="790866" y="3988352"/>
          <a:ext cx="2493710" cy="629740"/>
        </a:xfrm>
        <a:prstGeom prst="leftArrow">
          <a:avLst>
            <a:gd name="adj1" fmla="val 60000"/>
            <a:gd name="adj2" fmla="val 50000"/>
          </a:avLst>
        </a:prstGeom>
        <a:solidFill>
          <a:srgbClr val="70A525"/>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ADEB00EA-1264-4B4B-AFF7-D3571632A4D0}">
      <dsp:nvSpPr>
        <dsp:cNvPr id="0" name=""/>
        <dsp:cNvSpPr/>
      </dsp:nvSpPr>
      <dsp:spPr>
        <a:xfrm>
          <a:off x="59201" y="3472794"/>
          <a:ext cx="1463331" cy="1660854"/>
        </a:xfrm>
        <a:prstGeom prst="roundRect">
          <a:avLst>
            <a:gd name="adj" fmla="val 10000"/>
          </a:avLst>
        </a:prstGeom>
        <a:solidFill>
          <a:srgbClr val="70A525"/>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en-US" sz="1400" kern="1200" dirty="0" smtClean="0"/>
            <a:t>Engineering Access, </a:t>
          </a:r>
          <a:r>
            <a:rPr lang="en-US" sz="1400" kern="1200" dirty="0" err="1" smtClean="0"/>
            <a:t>Wawatay</a:t>
          </a:r>
          <a:r>
            <a:rPr lang="en-US" sz="1400" kern="1200" dirty="0" smtClean="0"/>
            <a:t> &amp;  Indigenous student </a:t>
          </a:r>
          <a:r>
            <a:rPr lang="en-US" sz="1400" kern="1200" dirty="0" err="1" smtClean="0"/>
            <a:t>centre</a:t>
          </a:r>
          <a:r>
            <a:rPr lang="en-US" sz="1400" kern="1200" dirty="0" smtClean="0"/>
            <a:t> programs</a:t>
          </a:r>
        </a:p>
      </dsp:txBody>
      <dsp:txXfrm>
        <a:off x="102061" y="3515654"/>
        <a:ext cx="1377611" cy="1575134"/>
      </dsp:txXfrm>
    </dsp:sp>
    <dsp:sp modelId="{C3A48F9A-6AE3-B54C-A142-0D24124C4921}">
      <dsp:nvSpPr>
        <dsp:cNvPr id="0" name=""/>
        <dsp:cNvSpPr/>
      </dsp:nvSpPr>
      <dsp:spPr>
        <a:xfrm rot="13103363" flipV="1">
          <a:off x="1639810" y="3082568"/>
          <a:ext cx="1811914" cy="655660"/>
        </a:xfrm>
        <a:prstGeom prst="leftArrow">
          <a:avLst>
            <a:gd name="adj1" fmla="val 60000"/>
            <a:gd name="adj2" fmla="val 50000"/>
          </a:avLst>
        </a:prstGeom>
        <a:solidFill>
          <a:srgbClr val="70A525"/>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F6CD258C-B2FB-9147-A07F-A3AED10684DD}">
      <dsp:nvSpPr>
        <dsp:cNvPr id="0" name=""/>
        <dsp:cNvSpPr/>
      </dsp:nvSpPr>
      <dsp:spPr>
        <a:xfrm>
          <a:off x="261074" y="2132631"/>
          <a:ext cx="1871420" cy="1312902"/>
        </a:xfrm>
        <a:prstGeom prst="roundRect">
          <a:avLst>
            <a:gd name="adj" fmla="val 10000"/>
          </a:avLst>
        </a:prstGeom>
        <a:solidFill>
          <a:srgbClr val="70A525"/>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en-US" sz="1400" kern="1200" dirty="0" err="1" smtClean="0"/>
            <a:t>Brokenhead</a:t>
          </a:r>
          <a:r>
            <a:rPr lang="en-US" sz="1400" kern="1200" dirty="0" smtClean="0"/>
            <a:t> Ojibway Nation</a:t>
          </a:r>
          <a:endParaRPr lang="en-US" sz="1400" kern="1200" dirty="0"/>
        </a:p>
      </dsp:txBody>
      <dsp:txXfrm>
        <a:off x="299528" y="2171085"/>
        <a:ext cx="1794512" cy="1235994"/>
      </dsp:txXfrm>
    </dsp:sp>
    <dsp:sp modelId="{5323B155-7542-5D40-941B-F90A6D65B912}">
      <dsp:nvSpPr>
        <dsp:cNvPr id="0" name=""/>
        <dsp:cNvSpPr/>
      </dsp:nvSpPr>
      <dsp:spPr>
        <a:xfrm rot="13948514">
          <a:off x="1644793" y="1899948"/>
          <a:ext cx="2452465" cy="629740"/>
        </a:xfrm>
        <a:prstGeom prst="leftArrow">
          <a:avLst>
            <a:gd name="adj1" fmla="val 60000"/>
            <a:gd name="adj2" fmla="val 50000"/>
          </a:avLst>
        </a:prstGeom>
        <a:solidFill>
          <a:srgbClr val="70A525"/>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5589EB78-D9A2-544A-B32C-9AA8FFBDDC50}">
      <dsp:nvSpPr>
        <dsp:cNvPr id="0" name=""/>
        <dsp:cNvSpPr/>
      </dsp:nvSpPr>
      <dsp:spPr>
        <a:xfrm>
          <a:off x="1392456" y="411877"/>
          <a:ext cx="1463331" cy="1660854"/>
        </a:xfrm>
        <a:prstGeom prst="roundRect">
          <a:avLst>
            <a:gd name="adj" fmla="val 10000"/>
          </a:avLst>
        </a:prstGeom>
        <a:solidFill>
          <a:srgbClr val="70A525"/>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en-US" sz="1400" kern="1200" dirty="0" smtClean="0"/>
            <a:t>School of Agriculture diploma program </a:t>
          </a:r>
        </a:p>
        <a:p>
          <a:pPr lvl="0" algn="ctr" defTabSz="622300">
            <a:lnSpc>
              <a:spcPct val="90000"/>
            </a:lnSpc>
            <a:spcBef>
              <a:spcPct val="0"/>
            </a:spcBef>
            <a:spcAft>
              <a:spcPct val="35000"/>
            </a:spcAft>
          </a:pPr>
          <a:r>
            <a:rPr lang="en-US" sz="1400" kern="1200" dirty="0" smtClean="0"/>
            <a:t>Courses and administration</a:t>
          </a:r>
        </a:p>
      </dsp:txBody>
      <dsp:txXfrm>
        <a:off x="1435316" y="454737"/>
        <a:ext cx="1377611" cy="1575134"/>
      </dsp:txXfrm>
    </dsp:sp>
    <dsp:sp modelId="{30FB6E25-6DC3-4437-A20A-0ADC2CA42AAC}">
      <dsp:nvSpPr>
        <dsp:cNvPr id="0" name=""/>
        <dsp:cNvSpPr/>
      </dsp:nvSpPr>
      <dsp:spPr>
        <a:xfrm rot="16200000">
          <a:off x="3434893" y="1344325"/>
          <a:ext cx="2080112" cy="629740"/>
        </a:xfrm>
        <a:prstGeom prst="leftArrow">
          <a:avLst>
            <a:gd name="adj1" fmla="val 60000"/>
            <a:gd name="adj2" fmla="val 50000"/>
          </a:avLst>
        </a:prstGeom>
        <a:solidFill>
          <a:srgbClr val="92D050"/>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B29852B7-8CE4-4D29-8801-B40A5E39D0BC}">
      <dsp:nvSpPr>
        <dsp:cNvPr id="0" name=""/>
        <dsp:cNvSpPr/>
      </dsp:nvSpPr>
      <dsp:spPr>
        <a:xfrm>
          <a:off x="3103347" y="-375928"/>
          <a:ext cx="2743204" cy="1990135"/>
        </a:xfrm>
        <a:prstGeom prst="roundRect">
          <a:avLst>
            <a:gd name="adj" fmla="val 10000"/>
          </a:avLst>
        </a:prstGeom>
        <a:solidFill>
          <a:schemeClr val="accent5">
            <a:lumMod val="7500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en-US" sz="1400" kern="1200" dirty="0" smtClean="0"/>
            <a:t>6  Faculties</a:t>
          </a:r>
        </a:p>
        <a:p>
          <a:pPr lvl="0" algn="ctr" defTabSz="622300">
            <a:lnSpc>
              <a:spcPct val="90000"/>
            </a:lnSpc>
            <a:spcBef>
              <a:spcPct val="0"/>
            </a:spcBef>
            <a:spcAft>
              <a:spcPct val="35000"/>
            </a:spcAft>
          </a:pPr>
          <a:r>
            <a:rPr lang="en-US" sz="1400" kern="1200" dirty="0" smtClean="0"/>
            <a:t> -Agricultural </a:t>
          </a:r>
          <a:r>
            <a:rPr lang="en-US" sz="1400" kern="1200" dirty="0"/>
            <a:t>and Food Sciences, </a:t>
          </a:r>
          <a:endParaRPr lang="en-US" sz="1400" kern="1200" dirty="0" smtClean="0"/>
        </a:p>
        <a:p>
          <a:pPr lvl="0" algn="ctr" defTabSz="622300">
            <a:lnSpc>
              <a:spcPct val="90000"/>
            </a:lnSpc>
            <a:spcBef>
              <a:spcPct val="0"/>
            </a:spcBef>
            <a:spcAft>
              <a:spcPct val="35000"/>
            </a:spcAft>
          </a:pPr>
          <a:r>
            <a:rPr lang="en-US" sz="1400" kern="1200" dirty="0" smtClean="0"/>
            <a:t>Kinesiology </a:t>
          </a:r>
          <a:r>
            <a:rPr lang="en-US" sz="1400" kern="1200" dirty="0"/>
            <a:t>and Recreation Management, </a:t>
          </a:r>
          <a:endParaRPr lang="en-US" sz="1400" kern="1200" dirty="0" smtClean="0"/>
        </a:p>
        <a:p>
          <a:pPr lvl="0" algn="ctr" defTabSz="622300">
            <a:lnSpc>
              <a:spcPct val="90000"/>
            </a:lnSpc>
            <a:spcBef>
              <a:spcPct val="0"/>
            </a:spcBef>
            <a:spcAft>
              <a:spcPct val="35000"/>
            </a:spcAft>
          </a:pPr>
          <a:r>
            <a:rPr lang="en-US" sz="1400" kern="1200" dirty="0" smtClean="0"/>
            <a:t>-  CHREER</a:t>
          </a:r>
          <a:r>
            <a:rPr lang="en-US" sz="1400" kern="1200" dirty="0"/>
            <a:t>, </a:t>
          </a:r>
          <a:endParaRPr lang="en-US" sz="1400" kern="1200" dirty="0" smtClean="0"/>
        </a:p>
        <a:p>
          <a:pPr lvl="0" algn="ctr" defTabSz="622300">
            <a:lnSpc>
              <a:spcPct val="90000"/>
            </a:lnSpc>
            <a:spcBef>
              <a:spcPct val="0"/>
            </a:spcBef>
            <a:spcAft>
              <a:spcPct val="35000"/>
            </a:spcAft>
          </a:pPr>
          <a:r>
            <a:rPr lang="en-US" sz="1400" kern="1200" dirty="0" smtClean="0"/>
            <a:t>- Science</a:t>
          </a:r>
        </a:p>
        <a:p>
          <a:pPr lvl="0" algn="ctr" defTabSz="622300">
            <a:lnSpc>
              <a:spcPct val="90000"/>
            </a:lnSpc>
            <a:spcBef>
              <a:spcPct val="0"/>
            </a:spcBef>
            <a:spcAft>
              <a:spcPct val="35000"/>
            </a:spcAft>
          </a:pPr>
          <a:r>
            <a:rPr lang="en-US" sz="1400" kern="1200" dirty="0" smtClean="0"/>
            <a:t>-Engineering</a:t>
          </a:r>
        </a:p>
        <a:p>
          <a:pPr lvl="0" algn="ctr" defTabSz="622300">
            <a:lnSpc>
              <a:spcPct val="90000"/>
            </a:lnSpc>
            <a:spcBef>
              <a:spcPct val="0"/>
            </a:spcBef>
            <a:spcAft>
              <a:spcPct val="35000"/>
            </a:spcAft>
          </a:pPr>
          <a:r>
            <a:rPr lang="en-US" sz="1400" kern="1200" dirty="0" smtClean="0"/>
            <a:t>- Architecture</a:t>
          </a:r>
          <a:endParaRPr lang="en-US" sz="1400" kern="1200" dirty="0"/>
        </a:p>
      </dsp:txBody>
      <dsp:txXfrm>
        <a:off x="3161636" y="-317639"/>
        <a:ext cx="2626626" cy="1873557"/>
      </dsp:txXfrm>
    </dsp:sp>
    <dsp:sp modelId="{AE5233F9-CF45-5745-A747-AB64C0875D13}">
      <dsp:nvSpPr>
        <dsp:cNvPr id="0" name=""/>
        <dsp:cNvSpPr/>
      </dsp:nvSpPr>
      <dsp:spPr>
        <a:xfrm rot="18000000">
          <a:off x="4644749" y="1763312"/>
          <a:ext cx="2229656" cy="629740"/>
        </a:xfrm>
        <a:prstGeom prst="leftArrow">
          <a:avLst>
            <a:gd name="adj1" fmla="val 60000"/>
            <a:gd name="adj2" fmla="val 50000"/>
          </a:avLst>
        </a:prstGeom>
        <a:solidFill>
          <a:srgbClr val="70A525"/>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F3D6DED9-EC8B-364C-B68C-642261417C66}">
      <dsp:nvSpPr>
        <dsp:cNvPr id="0" name=""/>
        <dsp:cNvSpPr/>
      </dsp:nvSpPr>
      <dsp:spPr>
        <a:xfrm>
          <a:off x="5585326" y="282285"/>
          <a:ext cx="1463331" cy="1660854"/>
        </a:xfrm>
        <a:prstGeom prst="roundRect">
          <a:avLst>
            <a:gd name="adj" fmla="val 10000"/>
          </a:avLst>
        </a:prstGeom>
        <a:solidFill>
          <a:srgbClr val="70A525"/>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en-US" sz="1400" kern="1200" dirty="0" smtClean="0"/>
            <a:t>Mino </a:t>
          </a:r>
          <a:r>
            <a:rPr lang="en-US" sz="1400" kern="1200" dirty="0" err="1" smtClean="0"/>
            <a:t>Bimaadiziwin</a:t>
          </a:r>
          <a:r>
            <a:rPr lang="en-US" sz="1400" kern="1200" dirty="0" smtClean="0"/>
            <a:t> Partnership</a:t>
          </a:r>
          <a:endParaRPr lang="en-US" sz="1400" kern="1200" dirty="0"/>
        </a:p>
      </dsp:txBody>
      <dsp:txXfrm>
        <a:off x="5628186" y="325145"/>
        <a:ext cx="1377611" cy="1575134"/>
      </dsp:txXfrm>
    </dsp:sp>
    <dsp:sp modelId="{6600790F-A288-7D40-AA12-E2853C582736}">
      <dsp:nvSpPr>
        <dsp:cNvPr id="0" name=""/>
        <dsp:cNvSpPr/>
      </dsp:nvSpPr>
      <dsp:spPr>
        <a:xfrm rot="19800000">
          <a:off x="5402874" y="2752568"/>
          <a:ext cx="2425031" cy="629740"/>
        </a:xfrm>
        <a:prstGeom prst="leftArrow">
          <a:avLst>
            <a:gd name="adj1" fmla="val 60000"/>
            <a:gd name="adj2" fmla="val 50000"/>
          </a:avLst>
        </a:prstGeom>
        <a:solidFill>
          <a:srgbClr val="70A525"/>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6732E814-3E6D-DE46-A119-477AE32A4E0D}">
      <dsp:nvSpPr>
        <dsp:cNvPr id="0" name=""/>
        <dsp:cNvSpPr/>
      </dsp:nvSpPr>
      <dsp:spPr>
        <a:xfrm>
          <a:off x="6933794" y="1630753"/>
          <a:ext cx="1463331" cy="1660854"/>
        </a:xfrm>
        <a:prstGeom prst="roundRect">
          <a:avLst>
            <a:gd name="adj" fmla="val 10000"/>
          </a:avLst>
        </a:prstGeom>
        <a:solidFill>
          <a:srgbClr val="70A525"/>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en-US" sz="1400" kern="1200" dirty="0" smtClean="0"/>
            <a:t>Courses by </a:t>
          </a:r>
        </a:p>
        <a:p>
          <a:pPr lvl="0" algn="ctr" defTabSz="622300">
            <a:lnSpc>
              <a:spcPct val="90000"/>
            </a:lnSpc>
            <a:spcBef>
              <a:spcPct val="0"/>
            </a:spcBef>
            <a:spcAft>
              <a:spcPct val="35000"/>
            </a:spcAft>
          </a:pPr>
          <a:r>
            <a:rPr lang="en-US" sz="1400" kern="1200" dirty="0" smtClean="0"/>
            <a:t>Kyle Bobiwash</a:t>
          </a:r>
        </a:p>
        <a:p>
          <a:pPr lvl="0" algn="ctr" defTabSz="622300">
            <a:lnSpc>
              <a:spcPct val="90000"/>
            </a:lnSpc>
            <a:spcBef>
              <a:spcPct val="0"/>
            </a:spcBef>
            <a:spcAft>
              <a:spcPct val="35000"/>
            </a:spcAft>
          </a:pPr>
          <a:r>
            <a:rPr lang="en-US" sz="1400" kern="1200" dirty="0" smtClean="0"/>
            <a:t>Dan </a:t>
          </a:r>
          <a:r>
            <a:rPr lang="en-US" sz="1400" kern="1200" dirty="0" err="1" smtClean="0"/>
            <a:t>Henhawk</a:t>
          </a:r>
          <a:endParaRPr lang="en-US" sz="1400" kern="1200" dirty="0" smtClean="0"/>
        </a:p>
        <a:p>
          <a:pPr lvl="0" algn="ctr" defTabSz="622300">
            <a:lnSpc>
              <a:spcPct val="90000"/>
            </a:lnSpc>
            <a:spcBef>
              <a:spcPct val="0"/>
            </a:spcBef>
            <a:spcAft>
              <a:spcPct val="35000"/>
            </a:spcAft>
          </a:pPr>
          <a:r>
            <a:rPr lang="en-US" sz="1400" kern="1200" dirty="0" smtClean="0"/>
            <a:t>Brian Rice</a:t>
          </a:r>
        </a:p>
        <a:p>
          <a:pPr lvl="0" algn="ctr" defTabSz="622300">
            <a:lnSpc>
              <a:spcPct val="90000"/>
            </a:lnSpc>
            <a:spcBef>
              <a:spcPct val="0"/>
            </a:spcBef>
            <a:spcAft>
              <a:spcPct val="35000"/>
            </a:spcAft>
          </a:pPr>
          <a:r>
            <a:rPr lang="en-US" sz="1400" kern="1200" dirty="0" smtClean="0"/>
            <a:t>(REC3770, REC2130, AGRI2300</a:t>
          </a:r>
          <a:r>
            <a:rPr lang="en-US" sz="1000" kern="1200" dirty="0" smtClean="0"/>
            <a:t>) </a:t>
          </a:r>
          <a:endParaRPr lang="en-US" sz="1000" kern="1200" dirty="0"/>
        </a:p>
      </dsp:txBody>
      <dsp:txXfrm>
        <a:off x="6976654" y="1673613"/>
        <a:ext cx="1377611" cy="1575134"/>
      </dsp:txXfrm>
    </dsp:sp>
    <dsp:sp modelId="{2D11CC4E-FB42-B346-81D2-706B5781F8F7}">
      <dsp:nvSpPr>
        <dsp:cNvPr id="0" name=""/>
        <dsp:cNvSpPr/>
      </dsp:nvSpPr>
      <dsp:spPr>
        <a:xfrm>
          <a:off x="5665323" y="3988352"/>
          <a:ext cx="2493710" cy="629740"/>
        </a:xfrm>
        <a:prstGeom prst="leftArrow">
          <a:avLst>
            <a:gd name="adj1" fmla="val 60000"/>
            <a:gd name="adj2" fmla="val 50000"/>
          </a:avLst>
        </a:prstGeom>
        <a:solidFill>
          <a:srgbClr val="70A525"/>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2F8CD3D3-F626-6A49-9564-7DD57439608B}">
      <dsp:nvSpPr>
        <dsp:cNvPr id="0" name=""/>
        <dsp:cNvSpPr/>
      </dsp:nvSpPr>
      <dsp:spPr>
        <a:xfrm>
          <a:off x="7385667" y="3684530"/>
          <a:ext cx="1546730" cy="1237384"/>
        </a:xfrm>
        <a:prstGeom prst="roundRect">
          <a:avLst>
            <a:gd name="adj" fmla="val 10000"/>
          </a:avLst>
        </a:prstGeom>
        <a:solidFill>
          <a:srgbClr val="70A525"/>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en-US" sz="1400" kern="1200" dirty="0" err="1" smtClean="0"/>
            <a:t>Myera</a:t>
          </a:r>
          <a:r>
            <a:rPr lang="en-US" sz="1400" kern="1200" dirty="0" smtClean="0"/>
            <a:t> Inc.</a:t>
          </a:r>
          <a:endParaRPr lang="en-US" sz="1400" kern="1200" dirty="0"/>
        </a:p>
      </dsp:txBody>
      <dsp:txXfrm>
        <a:off x="7421909" y="3720772"/>
        <a:ext cx="1474246" cy="1164900"/>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mn-ea"/>
                <a:cs typeface="+mn-cs"/>
              </a:defRPr>
            </a:lvl1pPr>
          </a:lstStyle>
          <a:p>
            <a:pPr>
              <a:defRPr/>
            </a:pPr>
            <a:endParaRPr lang="en-US"/>
          </a:p>
        </p:txBody>
      </p:sp>
      <p:sp>
        <p:nvSpPr>
          <p:cNvPr id="16387"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mn-ea"/>
                <a:cs typeface="+mn-cs"/>
              </a:defRPr>
            </a:lvl1pPr>
          </a:lstStyle>
          <a:p>
            <a:pPr>
              <a:defRPr/>
            </a:pPr>
            <a:endParaRPr lang="en-US"/>
          </a:p>
        </p:txBody>
      </p:sp>
      <p:sp>
        <p:nvSpPr>
          <p:cNvPr id="16388"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mn-ea"/>
                <a:cs typeface="+mn-cs"/>
              </a:defRPr>
            </a:lvl1pPr>
          </a:lstStyle>
          <a:p>
            <a:pPr>
              <a:defRPr/>
            </a:pPr>
            <a:endParaRPr lang="en-US"/>
          </a:p>
        </p:txBody>
      </p:sp>
      <p:sp>
        <p:nvSpPr>
          <p:cNvPr id="16389"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D865F9DA-649A-9549-9CAF-5C12EAC55BFE}" type="slidenum">
              <a:rPr lang="en-US"/>
              <a:pPr>
                <a:defRPr/>
              </a:pPr>
              <a:t>‹#›</a:t>
            </a:fld>
            <a:endParaRPr lang="en-US"/>
          </a:p>
        </p:txBody>
      </p:sp>
    </p:spTree>
    <p:extLst>
      <p:ext uri="{BB962C8B-B14F-4D97-AF65-F5344CB8AC3E}">
        <p14:creationId xmlns:p14="http://schemas.microsoft.com/office/powerpoint/2010/main" val="33134179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mn-ea"/>
                <a:cs typeface="+mn-cs"/>
              </a:defRPr>
            </a:lvl1pPr>
          </a:lstStyle>
          <a:p>
            <a:pPr>
              <a:defRPr/>
            </a:pPr>
            <a:endParaRPr lang="en-US"/>
          </a:p>
        </p:txBody>
      </p:sp>
      <p:sp>
        <p:nvSpPr>
          <p:cNvPr id="1024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mn-ea"/>
                <a:cs typeface="+mn-cs"/>
              </a:defRPr>
            </a:lvl1pPr>
          </a:lstStyle>
          <a:p>
            <a:pPr>
              <a:defRPr/>
            </a:pPr>
            <a:endParaRPr lang="en-US"/>
          </a:p>
        </p:txBody>
      </p:sp>
      <p:sp>
        <p:nvSpPr>
          <p:cNvPr id="153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024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24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mn-ea"/>
                <a:cs typeface="+mn-cs"/>
              </a:defRPr>
            </a:lvl1pPr>
          </a:lstStyle>
          <a:p>
            <a:pPr>
              <a:defRPr/>
            </a:pPr>
            <a:endParaRPr lang="en-US"/>
          </a:p>
        </p:txBody>
      </p:sp>
      <p:sp>
        <p:nvSpPr>
          <p:cNvPr id="1024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1AAA78F2-AA4C-3043-B651-4C002DB18BF6}" type="slidenum">
              <a:rPr lang="en-US"/>
              <a:pPr>
                <a:defRPr/>
              </a:pPr>
              <a:t>‹#›</a:t>
            </a:fld>
            <a:endParaRPr lang="en-US"/>
          </a:p>
        </p:txBody>
      </p:sp>
    </p:spTree>
    <p:extLst>
      <p:ext uri="{BB962C8B-B14F-4D97-AF65-F5344CB8AC3E}">
        <p14:creationId xmlns:p14="http://schemas.microsoft.com/office/powerpoint/2010/main" val="17738507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12" charset="-128"/>
        <a:cs typeface="ＭＳ Ｐゴシック" pitchFamily="-112"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12"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12"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12"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12"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p:cNvSpPr>
          <p:nvPr>
            <p:ph type="sldImg"/>
          </p:nvPr>
        </p:nvSpPr>
        <p:spPr>
          <a:ln/>
        </p:spPr>
      </p:sp>
      <p:sp>
        <p:nvSpPr>
          <p:cNvPr id="80898"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CA">
                <a:ea typeface="ＭＳ Ｐゴシック" charset="0"/>
                <a:cs typeface="ＭＳ Ｐゴシック" charset="0"/>
              </a:rPr>
              <a:t>MacKinnon &amp; Stephens discusses how NGOs involved in inner city development in Winnipeg have applied a decolonization framework, stating that:</a:t>
            </a:r>
            <a:endParaRPr lang="en-US">
              <a:ea typeface="ＭＳ Ｐゴシック" charset="0"/>
              <a:cs typeface="ＭＳ Ｐゴシック" charset="0"/>
            </a:endParaRPr>
          </a:p>
          <a:p>
            <a:r>
              <a:rPr lang="en-CA">
                <a:ea typeface="ＭＳ Ｐゴシック" charset="0"/>
                <a:cs typeface="ＭＳ Ｐゴシック" charset="0"/>
              </a:rPr>
              <a:t>As the damage caused by colonization and oppression can have profound effects on self-esteem, sense of self-worth, self-confidence and hope at the individual level, it can also lead to a collective weakening of social capital. Reversing the damage is slow but essential to self-empowerment, emancipation and community transformation (2007: 286).</a:t>
            </a:r>
            <a:endParaRPr lang="en-US">
              <a:ea typeface="ＭＳ Ｐゴシック" charset="0"/>
              <a:cs typeface="ＭＳ Ｐゴシック" charset="0"/>
            </a:endParaRPr>
          </a:p>
          <a:p>
            <a:r>
              <a:rPr lang="en-CA">
                <a:ea typeface="ＭＳ Ｐゴシック" charset="0"/>
                <a:cs typeface="ＭＳ Ｐゴシック" charset="0"/>
              </a:rPr>
              <a:t> </a:t>
            </a:r>
            <a:endParaRPr lang="en-US">
              <a:ea typeface="ＭＳ Ｐゴシック" charset="0"/>
              <a:cs typeface="ＭＳ Ｐゴシック" charset="0"/>
            </a:endParaRPr>
          </a:p>
          <a:p>
            <a:r>
              <a:rPr lang="en-CA">
                <a:ea typeface="ＭＳ Ｐゴシック" charset="0"/>
                <a:cs typeface="ＭＳ Ｐゴシック" charset="0"/>
              </a:rPr>
              <a:t>Decolonization is an act of resistance that is not limited to rejecting and transforming dominant ideas, but also includes recovering and renewing traditional cultural ways of learning (Mackinnon &amp; Stephens, 2010). Decolonization requires learning to recognize disruptions and injury and to address their causes (MacKinnon &amp; Stephens, 2010). To be healthy in the world requires relearning ways that are socially just, which is in line with the circle of courage approach. </a:t>
            </a:r>
            <a:endParaRPr lang="en-US">
              <a:ea typeface="ＭＳ Ｐゴシック" charset="0"/>
              <a:cs typeface="ＭＳ Ｐゴシック" charset="0"/>
            </a:endParaRPr>
          </a:p>
          <a:p>
            <a:r>
              <a:rPr lang="en-CA">
                <a:ea typeface="ＭＳ Ｐゴシック" charset="0"/>
                <a:cs typeface="ＭＳ Ｐゴシック" charset="0"/>
              </a:rPr>
              <a:t>The basic premise of the Circle of Courage philosophy is that all children have four basic needs for positive development. These needs are described as: 1) belonging, 2) mastery, 3) independence and 4) generosity (Brendtro et al., 1991; 2005). The Circle of Courage authors postulate that these four basic needs in youth development are often unmet in modern Western society, resulting in ‘broken circles’, placing youth at risk (Brendtro et al., 1991; 2005; Brendtro and Mitchell, 2010). </a:t>
            </a:r>
            <a:endParaRPr lang="en-US">
              <a:ea typeface="ＭＳ Ｐゴシック" charset="0"/>
              <a:cs typeface="ＭＳ Ｐゴシック" charset="0"/>
            </a:endParaRPr>
          </a:p>
        </p:txBody>
      </p:sp>
      <p:sp>
        <p:nvSpPr>
          <p:cNvPr id="80899"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4F3F4D2-695D-A940-B4F4-6EB1AB11D1F4}" type="slidenum">
              <a:rPr lang="en-US" sz="1200"/>
              <a:pPr eaLnBrk="1" hangingPunct="1"/>
              <a:t>3</a:t>
            </a:fld>
            <a:endParaRPr 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noTextEdit="1"/>
          </p:cNvSpPr>
          <p:nvPr>
            <p:ph type="sldImg"/>
          </p:nvPr>
        </p:nvSpPr>
        <p:spPr>
          <a:ln/>
        </p:spPr>
      </p:sp>
      <p:sp>
        <p:nvSpPr>
          <p:cNvPr id="26626"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Arial Unicode MS" charset="0"/>
              <a:ea typeface="ＭＳ Ｐゴシック" charset="0"/>
              <a:cs typeface="ＭＳ Ｐゴシック" charset="0"/>
            </a:endParaRPr>
          </a:p>
        </p:txBody>
      </p:sp>
      <p:sp>
        <p:nvSpPr>
          <p:cNvPr id="26627"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300">
                <a:solidFill>
                  <a:schemeClr val="tx1"/>
                </a:solidFill>
                <a:latin typeface="Verdana" charset="0"/>
                <a:ea typeface="ＭＳ Ｐゴシック" charset="0"/>
                <a:cs typeface="ＭＳ Ｐゴシック" charset="0"/>
              </a:defRPr>
            </a:lvl1pPr>
            <a:lvl2pPr marL="702756" indent="-270291" eaLnBrk="0" hangingPunct="0">
              <a:defRPr sz="1300">
                <a:solidFill>
                  <a:schemeClr val="tx1"/>
                </a:solidFill>
                <a:latin typeface="Verdana" charset="0"/>
                <a:ea typeface="ＭＳ Ｐゴシック" charset="0"/>
              </a:defRPr>
            </a:lvl2pPr>
            <a:lvl3pPr marL="1081164" indent="-216233" eaLnBrk="0" hangingPunct="0">
              <a:defRPr sz="1300">
                <a:solidFill>
                  <a:schemeClr val="tx1"/>
                </a:solidFill>
                <a:latin typeface="Verdana" charset="0"/>
                <a:ea typeface="ＭＳ Ｐゴシック" charset="0"/>
              </a:defRPr>
            </a:lvl3pPr>
            <a:lvl4pPr marL="1513629" indent="-216233" eaLnBrk="0" hangingPunct="0">
              <a:defRPr sz="1300">
                <a:solidFill>
                  <a:schemeClr val="tx1"/>
                </a:solidFill>
                <a:latin typeface="Verdana" charset="0"/>
                <a:ea typeface="ＭＳ Ｐゴシック" charset="0"/>
              </a:defRPr>
            </a:lvl4pPr>
            <a:lvl5pPr marL="1946095" indent="-216233" eaLnBrk="0" hangingPunct="0">
              <a:defRPr sz="1300">
                <a:solidFill>
                  <a:schemeClr val="tx1"/>
                </a:solidFill>
                <a:latin typeface="Verdana" charset="0"/>
                <a:ea typeface="ＭＳ Ｐゴシック" charset="0"/>
              </a:defRPr>
            </a:lvl5pPr>
            <a:lvl6pPr marL="2378560" indent="-216233" eaLnBrk="0" fontAlgn="base" hangingPunct="0">
              <a:spcBef>
                <a:spcPct val="0"/>
              </a:spcBef>
              <a:spcAft>
                <a:spcPct val="0"/>
              </a:spcAft>
              <a:defRPr sz="1300">
                <a:solidFill>
                  <a:schemeClr val="tx1"/>
                </a:solidFill>
                <a:latin typeface="Verdana" charset="0"/>
                <a:ea typeface="ＭＳ Ｐゴシック" charset="0"/>
              </a:defRPr>
            </a:lvl6pPr>
            <a:lvl7pPr marL="2811026" indent="-216233" eaLnBrk="0" fontAlgn="base" hangingPunct="0">
              <a:spcBef>
                <a:spcPct val="0"/>
              </a:spcBef>
              <a:spcAft>
                <a:spcPct val="0"/>
              </a:spcAft>
              <a:defRPr sz="1300">
                <a:solidFill>
                  <a:schemeClr val="tx1"/>
                </a:solidFill>
                <a:latin typeface="Verdana" charset="0"/>
                <a:ea typeface="ＭＳ Ｐゴシック" charset="0"/>
              </a:defRPr>
            </a:lvl7pPr>
            <a:lvl8pPr marL="3243491" indent="-216233" eaLnBrk="0" fontAlgn="base" hangingPunct="0">
              <a:spcBef>
                <a:spcPct val="0"/>
              </a:spcBef>
              <a:spcAft>
                <a:spcPct val="0"/>
              </a:spcAft>
              <a:defRPr sz="1300">
                <a:solidFill>
                  <a:schemeClr val="tx1"/>
                </a:solidFill>
                <a:latin typeface="Verdana" charset="0"/>
                <a:ea typeface="ＭＳ Ｐゴシック" charset="0"/>
              </a:defRPr>
            </a:lvl8pPr>
            <a:lvl9pPr marL="3675957" indent="-216233" eaLnBrk="0" fontAlgn="base" hangingPunct="0">
              <a:spcBef>
                <a:spcPct val="0"/>
              </a:spcBef>
              <a:spcAft>
                <a:spcPct val="0"/>
              </a:spcAft>
              <a:defRPr sz="1300">
                <a:solidFill>
                  <a:schemeClr val="tx1"/>
                </a:solidFill>
                <a:latin typeface="Verdana" charset="0"/>
                <a:ea typeface="ＭＳ Ｐゴシック" charset="0"/>
              </a:defRPr>
            </a:lvl9pPr>
          </a:lstStyle>
          <a:p>
            <a:pPr eaLnBrk="1" hangingPunct="1"/>
            <a:fld id="{F9F14790-8C27-0F49-940B-85412D79A44E}" type="slidenum">
              <a:rPr lang="en-GB" sz="1100">
                <a:solidFill>
                  <a:prstClr val="black"/>
                </a:solidFill>
                <a:latin typeface="Arial Unicode MS" charset="0"/>
              </a:rPr>
              <a:pPr eaLnBrk="1" hangingPunct="1"/>
              <a:t>4</a:t>
            </a:fld>
            <a:endParaRPr lang="en-GB" sz="1100">
              <a:solidFill>
                <a:prstClr val="black"/>
              </a:solidFill>
              <a:latin typeface="Arial Unicode MS" charset="0"/>
            </a:endParaRPr>
          </a:p>
        </p:txBody>
      </p:sp>
    </p:spTree>
    <p:extLst>
      <p:ext uri="{BB962C8B-B14F-4D97-AF65-F5344CB8AC3E}">
        <p14:creationId xmlns:p14="http://schemas.microsoft.com/office/powerpoint/2010/main" val="19452594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story</a:t>
            </a:r>
            <a:r>
              <a:rPr lang="en-US" baseline="0" dirty="0" smtClean="0"/>
              <a:t> of stone soup. Someone from the community was hungry and asked for food and got none – because everyone had run out of food. Then she said well let me make you a soup then. All I need is some onions. I’ll make enough for the whole community and you too – all I need is some onions. Then she boiled water with a stone in it and added the onions and tasted and said that all I need moose and one person had one last piece of moose and provided it and another had a wee big of onions –everyone had something to give and the stone (idea of sharing) provided enough food for all</a:t>
            </a:r>
          </a:p>
          <a:p>
            <a:r>
              <a:rPr lang="en-US" baseline="0" dirty="0" smtClean="0"/>
              <a:t>This is really a story of stone soup as when asked all the outside funders that provide a few thousand dollars each year said we do not fund hunting and fishing activities or that any activity should provide a market/economic activity to be funded - -the community found a building and then refurbished and brought it up to Manitoba public health standards for a commercial kitchen got new freezers donated from community health complex, university at a time that I was totally out of funding and it was literally my last block of funding. The school applied with people requiring 55 credit </a:t>
            </a:r>
            <a:r>
              <a:rPr lang="en-US" baseline="0" smtClean="0"/>
              <a:t>hours </a:t>
            </a:r>
            <a:endParaRPr lang="en-US" baseline="0" dirty="0" smtClean="0"/>
          </a:p>
          <a:p>
            <a:endParaRPr lang="en-US" baseline="0" dirty="0" smtClean="0"/>
          </a:p>
          <a:p>
            <a:r>
              <a:rPr lang="en-US" dirty="0" smtClean="0"/>
              <a:t>People provided a building, </a:t>
            </a:r>
          </a:p>
          <a:p>
            <a:endParaRPr lang="en-US" dirty="0" smtClean="0"/>
          </a:p>
          <a:p>
            <a:r>
              <a:rPr lang="en-US" dirty="0" smtClean="0"/>
              <a:t>HR – human resources</a:t>
            </a:r>
          </a:p>
          <a:p>
            <a:endParaRPr lang="en-US" dirty="0"/>
          </a:p>
        </p:txBody>
      </p:sp>
      <p:sp>
        <p:nvSpPr>
          <p:cNvPr id="4" name="Slide Number Placeholder 3"/>
          <p:cNvSpPr>
            <a:spLocks noGrp="1"/>
          </p:cNvSpPr>
          <p:nvPr>
            <p:ph type="sldNum" sz="quarter" idx="10"/>
          </p:nvPr>
        </p:nvSpPr>
        <p:spPr/>
        <p:txBody>
          <a:bodyPr/>
          <a:lstStyle/>
          <a:p>
            <a:pPr>
              <a:defRPr/>
            </a:pPr>
            <a:fld id="{1AAA78F2-AA4C-3043-B651-4C002DB18BF6}" type="slidenum">
              <a:rPr lang="en-US" smtClean="0"/>
              <a:pPr>
                <a:defRPr/>
              </a:pPr>
              <a:t>8</a:t>
            </a:fld>
            <a:endParaRPr lang="en-US"/>
          </a:p>
        </p:txBody>
      </p:sp>
    </p:spTree>
    <p:extLst>
      <p:ext uri="{BB962C8B-B14F-4D97-AF65-F5344CB8AC3E}">
        <p14:creationId xmlns:p14="http://schemas.microsoft.com/office/powerpoint/2010/main" val="27757529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23E7CE-D212-4943-87C8-EDDE9C229823}" type="slidenum">
              <a:rPr lang="en-US" smtClean="0"/>
              <a:t>13</a:t>
            </a:fld>
            <a:endParaRPr lang="en-US"/>
          </a:p>
        </p:txBody>
      </p:sp>
    </p:spTree>
    <p:extLst>
      <p:ext uri="{BB962C8B-B14F-4D97-AF65-F5344CB8AC3E}">
        <p14:creationId xmlns:p14="http://schemas.microsoft.com/office/powerpoint/2010/main" val="22074893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CA"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a:xfrm>
            <a:off x="8531225" y="5648325"/>
            <a:ext cx="549275" cy="396875"/>
          </a:xfrm>
          <a:prstGeom prst="bracketPair">
            <a:avLst>
              <a:gd name="adj" fmla="val 17949"/>
            </a:avLst>
          </a:prstGeom>
        </p:spPr>
        <p:txBody>
          <a:bodyPr/>
          <a:lstStyle>
            <a:lvl1pPr>
              <a:defRPr/>
            </a:lvl1pPr>
          </a:lstStyle>
          <a:p>
            <a:pPr>
              <a:defRPr/>
            </a:pPr>
            <a:fld id="{259792CC-BD0F-EE41-800A-6DEB260D4145}" type="slidenum">
              <a:rPr lang="en-US"/>
              <a:pPr>
                <a:defRPr/>
              </a:pPr>
              <a:t>‹#›</a:t>
            </a:fld>
            <a:endParaRPr lang="en-US"/>
          </a:p>
        </p:txBody>
      </p:sp>
    </p:spTree>
    <p:extLst>
      <p:ext uri="{BB962C8B-B14F-4D97-AF65-F5344CB8AC3E}">
        <p14:creationId xmlns:p14="http://schemas.microsoft.com/office/powerpoint/2010/main" val="17641381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3581AE5-31A4-5A47-96D2-27A88A78B383}" type="datetime1">
              <a:rPr lang="en-US"/>
              <a:pPr>
                <a:defRPr/>
              </a:pPr>
              <a:t>12/18/2020</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
              </a:t>
            </a:r>
          </a:p>
        </p:txBody>
      </p:sp>
      <p:sp>
        <p:nvSpPr>
          <p:cNvPr id="6" name="Slide Number Placeholder 5"/>
          <p:cNvSpPr>
            <a:spLocks noGrp="1"/>
          </p:cNvSpPr>
          <p:nvPr>
            <p:ph type="sldNum" sz="quarter" idx="12"/>
          </p:nvPr>
        </p:nvSpPr>
        <p:spPr>
          <a:xfrm>
            <a:off x="8531225" y="5648325"/>
            <a:ext cx="549275" cy="396875"/>
          </a:xfrm>
          <a:prstGeom prst="bracketPair">
            <a:avLst>
              <a:gd name="adj" fmla="val 17949"/>
            </a:avLst>
          </a:prstGeom>
        </p:spPr>
        <p:txBody>
          <a:bodyPr/>
          <a:lstStyle>
            <a:lvl1pPr>
              <a:defRPr/>
            </a:lvl1pPr>
          </a:lstStyle>
          <a:p>
            <a:pPr>
              <a:defRPr/>
            </a:pPr>
            <a:fld id="{2F1D9DA7-ECC7-EA44-8B5C-701C42B55273}" type="slidenum">
              <a:rPr lang="en-US"/>
              <a:pPr>
                <a:defRPr/>
              </a:pPr>
              <a:t>‹#›</a:t>
            </a:fld>
            <a:endParaRPr lang="en-US"/>
          </a:p>
        </p:txBody>
      </p:sp>
    </p:spTree>
    <p:extLst>
      <p:ext uri="{BB962C8B-B14F-4D97-AF65-F5344CB8AC3E}">
        <p14:creationId xmlns:p14="http://schemas.microsoft.com/office/powerpoint/2010/main" val="4261375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CA"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37E2F58-D88D-ED47-A5DC-7BD291E7B3A8}" type="datetime1">
              <a:rPr lang="en-US"/>
              <a:pPr>
                <a:defRPr/>
              </a:pPr>
              <a:t>12/18/2020</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
              </a:t>
            </a:r>
          </a:p>
        </p:txBody>
      </p:sp>
      <p:sp>
        <p:nvSpPr>
          <p:cNvPr id="6" name="Slide Number Placeholder 5"/>
          <p:cNvSpPr>
            <a:spLocks noGrp="1"/>
          </p:cNvSpPr>
          <p:nvPr>
            <p:ph type="sldNum" sz="quarter" idx="12"/>
          </p:nvPr>
        </p:nvSpPr>
        <p:spPr>
          <a:xfrm>
            <a:off x="8531225" y="5648325"/>
            <a:ext cx="549275" cy="396875"/>
          </a:xfrm>
          <a:prstGeom prst="bracketPair">
            <a:avLst>
              <a:gd name="adj" fmla="val 17949"/>
            </a:avLst>
          </a:prstGeom>
        </p:spPr>
        <p:txBody>
          <a:bodyPr/>
          <a:lstStyle>
            <a:lvl1pPr>
              <a:defRPr/>
            </a:lvl1pPr>
          </a:lstStyle>
          <a:p>
            <a:pPr>
              <a:defRPr/>
            </a:pPr>
            <a:fld id="{75F6307C-9965-ED41-B3C0-9BCCE8B2EAE3}" type="slidenum">
              <a:rPr lang="en-US"/>
              <a:pPr>
                <a:defRPr/>
              </a:pPr>
              <a:t>‹#›</a:t>
            </a:fld>
            <a:endParaRPr lang="en-US"/>
          </a:p>
        </p:txBody>
      </p:sp>
    </p:spTree>
    <p:extLst>
      <p:ext uri="{BB962C8B-B14F-4D97-AF65-F5344CB8AC3E}">
        <p14:creationId xmlns:p14="http://schemas.microsoft.com/office/powerpoint/2010/main" val="293489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9435EE7-18D6-8D4A-9097-068D833BE6A0}" type="datetime1">
              <a:rPr lang="en-US"/>
              <a:pPr>
                <a:defRPr/>
              </a:pPr>
              <a:t>12/18/2020</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
              </a:t>
            </a:r>
          </a:p>
        </p:txBody>
      </p:sp>
      <p:sp>
        <p:nvSpPr>
          <p:cNvPr id="6" name="Slide Number Placeholder 5"/>
          <p:cNvSpPr>
            <a:spLocks noGrp="1"/>
          </p:cNvSpPr>
          <p:nvPr>
            <p:ph type="sldNum" sz="quarter" idx="12"/>
          </p:nvPr>
        </p:nvSpPr>
        <p:spPr>
          <a:xfrm>
            <a:off x="8531225" y="5648325"/>
            <a:ext cx="549275" cy="396875"/>
          </a:xfrm>
          <a:prstGeom prst="bracketPair">
            <a:avLst>
              <a:gd name="adj" fmla="val 17949"/>
            </a:avLst>
          </a:prstGeom>
        </p:spPr>
        <p:txBody>
          <a:bodyPr/>
          <a:lstStyle>
            <a:lvl1pPr>
              <a:defRPr/>
            </a:lvl1pPr>
          </a:lstStyle>
          <a:p>
            <a:pPr>
              <a:defRPr/>
            </a:pPr>
            <a:fld id="{CCE89381-E5EC-8448-A02F-74BC3FDE9B0F}" type="slidenum">
              <a:rPr lang="en-US"/>
              <a:pPr>
                <a:defRPr/>
              </a:pPr>
              <a:t>‹#›</a:t>
            </a:fld>
            <a:endParaRPr lang="en-US"/>
          </a:p>
        </p:txBody>
      </p:sp>
    </p:spTree>
    <p:extLst>
      <p:ext uri="{BB962C8B-B14F-4D97-AF65-F5344CB8AC3E}">
        <p14:creationId xmlns:p14="http://schemas.microsoft.com/office/powerpoint/2010/main" val="39809355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CA"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Slide Number Placeholder 5"/>
          <p:cNvSpPr>
            <a:spLocks noGrp="1"/>
          </p:cNvSpPr>
          <p:nvPr>
            <p:ph type="sldNum" sz="quarter" idx="10"/>
          </p:nvPr>
        </p:nvSpPr>
        <p:spPr>
          <a:xfrm>
            <a:off x="8531225" y="5648325"/>
            <a:ext cx="549275" cy="396875"/>
          </a:xfrm>
          <a:prstGeom prst="bracketPair">
            <a:avLst>
              <a:gd name="adj" fmla="val 17949"/>
            </a:avLst>
          </a:prstGeom>
        </p:spPr>
        <p:txBody>
          <a:bodyPr/>
          <a:lstStyle>
            <a:lvl1pPr>
              <a:defRPr/>
            </a:lvl1pPr>
          </a:lstStyle>
          <a:p>
            <a:pPr>
              <a:defRPr/>
            </a:pPr>
            <a:fld id="{4F9A8E8B-537B-9643-8B12-4AA8D52DB5AB}"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Date Placeholder 3"/>
          <p:cNvSpPr>
            <a:spLocks noGrp="1"/>
          </p:cNvSpPr>
          <p:nvPr>
            <p:ph type="dt" sz="half" idx="12"/>
          </p:nvPr>
        </p:nvSpPr>
        <p:spPr/>
        <p:txBody>
          <a:bodyPr/>
          <a:lstStyle>
            <a:lvl1pPr>
              <a:defRPr/>
            </a:lvl1pPr>
          </a:lstStyle>
          <a:p>
            <a:pPr>
              <a:defRPr/>
            </a:pPr>
            <a:fld id="{F9BA1527-51D1-6845-93C7-2D3010EFF922}" type="datetime1">
              <a:rPr lang="en-US"/>
              <a:pPr>
                <a:defRPr/>
              </a:pPr>
              <a:t>12/18/2020</a:t>
            </a:fld>
            <a:endParaRPr lang="en-US"/>
          </a:p>
        </p:txBody>
      </p:sp>
    </p:spTree>
    <p:extLst>
      <p:ext uri="{BB962C8B-B14F-4D97-AF65-F5344CB8AC3E}">
        <p14:creationId xmlns:p14="http://schemas.microsoft.com/office/powerpoint/2010/main" val="38770854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5" name="Date Placeholder 4"/>
          <p:cNvSpPr>
            <a:spLocks noGrp="1"/>
          </p:cNvSpPr>
          <p:nvPr>
            <p:ph type="dt" sz="half" idx="10"/>
          </p:nvPr>
        </p:nvSpPr>
        <p:spPr/>
        <p:txBody>
          <a:bodyPr/>
          <a:lstStyle>
            <a:lvl1pPr>
              <a:defRPr/>
            </a:lvl1pPr>
          </a:lstStyle>
          <a:p>
            <a:pPr>
              <a:defRPr/>
            </a:pPr>
            <a:fld id="{2FA602CA-E198-F846-817C-3CA8E95E09D6}" type="datetime1">
              <a:rPr lang="en-US"/>
              <a:pPr>
                <a:defRPr/>
              </a:pPr>
              <a:t>12/18/2020</a:t>
            </a:fld>
            <a:endParaRPr lang="en-US"/>
          </a:p>
        </p:txBody>
      </p:sp>
      <p:sp>
        <p:nvSpPr>
          <p:cNvPr id="6" name="Footer Placeholder 5"/>
          <p:cNvSpPr>
            <a:spLocks noGrp="1"/>
          </p:cNvSpPr>
          <p:nvPr>
            <p:ph type="ftr" sz="quarter" idx="11"/>
          </p:nvPr>
        </p:nvSpPr>
        <p:spPr/>
        <p:txBody>
          <a:bodyPr/>
          <a:lstStyle>
            <a:lvl1pPr>
              <a:defRPr/>
            </a:lvl1pPr>
          </a:lstStyle>
          <a:p>
            <a:pPr>
              <a:defRPr/>
            </a:pPr>
            <a:r>
              <a:rPr lang="en-US"/>
              <a:t>
              </a:t>
            </a:r>
          </a:p>
        </p:txBody>
      </p:sp>
      <p:sp>
        <p:nvSpPr>
          <p:cNvPr id="7" name="Slide Number Placeholder 6"/>
          <p:cNvSpPr>
            <a:spLocks noGrp="1"/>
          </p:cNvSpPr>
          <p:nvPr>
            <p:ph type="sldNum" sz="quarter" idx="12"/>
          </p:nvPr>
        </p:nvSpPr>
        <p:spPr>
          <a:xfrm>
            <a:off x="8531225" y="5648325"/>
            <a:ext cx="549275" cy="396875"/>
          </a:xfrm>
          <a:prstGeom prst="bracketPair">
            <a:avLst>
              <a:gd name="adj" fmla="val 17949"/>
            </a:avLst>
          </a:prstGeom>
        </p:spPr>
        <p:txBody>
          <a:bodyPr/>
          <a:lstStyle>
            <a:lvl1pPr>
              <a:defRPr/>
            </a:lvl1pPr>
          </a:lstStyle>
          <a:p>
            <a:pPr>
              <a:defRPr/>
            </a:pPr>
            <a:fld id="{0084D39C-3A30-FB4E-B38E-3E6F450B2DDA}" type="slidenum">
              <a:rPr lang="en-US"/>
              <a:pPr>
                <a:defRPr/>
              </a:pPr>
              <a:t>‹#›</a:t>
            </a:fld>
            <a:endParaRPr lang="en-US"/>
          </a:p>
        </p:txBody>
      </p:sp>
    </p:spTree>
    <p:extLst>
      <p:ext uri="{BB962C8B-B14F-4D97-AF65-F5344CB8AC3E}">
        <p14:creationId xmlns:p14="http://schemas.microsoft.com/office/powerpoint/2010/main" val="9066299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Slide Number Placeholder 5"/>
          <p:cNvSpPr>
            <a:spLocks noGrp="1"/>
          </p:cNvSpPr>
          <p:nvPr>
            <p:ph type="sldNum" sz="quarter" idx="10"/>
          </p:nvPr>
        </p:nvSpPr>
        <p:spPr>
          <a:xfrm>
            <a:off x="8531225" y="5648325"/>
            <a:ext cx="549275" cy="396875"/>
          </a:xfrm>
          <a:prstGeom prst="bracketPair">
            <a:avLst>
              <a:gd name="adj" fmla="val 17949"/>
            </a:avLst>
          </a:prstGeom>
        </p:spPr>
        <p:txBody>
          <a:bodyPr/>
          <a:lstStyle>
            <a:lvl1pPr>
              <a:defRPr/>
            </a:lvl1pPr>
          </a:lstStyle>
          <a:p>
            <a:pPr>
              <a:defRPr/>
            </a:pPr>
            <a:fld id="{5DC94C8D-9662-2242-ACA2-E950889940AA}" type="slidenum">
              <a:rPr lang="en-US"/>
              <a:pPr>
                <a:defRPr/>
              </a:pPr>
              <a:t>‹#›</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Date Placeholder 3"/>
          <p:cNvSpPr>
            <a:spLocks noGrp="1"/>
          </p:cNvSpPr>
          <p:nvPr>
            <p:ph type="dt" sz="half" idx="12"/>
          </p:nvPr>
        </p:nvSpPr>
        <p:spPr/>
        <p:txBody>
          <a:bodyPr/>
          <a:lstStyle>
            <a:lvl1pPr>
              <a:defRPr/>
            </a:lvl1pPr>
          </a:lstStyle>
          <a:p>
            <a:pPr>
              <a:defRPr/>
            </a:pPr>
            <a:fld id="{8F2ED7F8-1060-C34C-AD5B-C99059F714BB}" type="datetime1">
              <a:rPr lang="en-US"/>
              <a:pPr>
                <a:defRPr/>
              </a:pPr>
              <a:t>12/18/2020</a:t>
            </a:fld>
            <a:endParaRPr lang="en-US"/>
          </a:p>
        </p:txBody>
      </p:sp>
    </p:spTree>
    <p:extLst>
      <p:ext uri="{BB962C8B-B14F-4D97-AF65-F5344CB8AC3E}">
        <p14:creationId xmlns:p14="http://schemas.microsoft.com/office/powerpoint/2010/main" val="20404795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F3D89145-4148-9E46-B05A-2F0053269764}" type="datetime1">
              <a:rPr lang="en-US"/>
              <a:pPr>
                <a:defRPr/>
              </a:pPr>
              <a:t>12/18/2020</a:t>
            </a:fld>
            <a:endParaRPr lang="en-US"/>
          </a:p>
        </p:txBody>
      </p:sp>
      <p:sp>
        <p:nvSpPr>
          <p:cNvPr id="4" name="Footer Placeholder 3"/>
          <p:cNvSpPr>
            <a:spLocks noGrp="1"/>
          </p:cNvSpPr>
          <p:nvPr>
            <p:ph type="ftr" sz="quarter" idx="11"/>
          </p:nvPr>
        </p:nvSpPr>
        <p:spPr/>
        <p:txBody>
          <a:bodyPr/>
          <a:lstStyle>
            <a:lvl1pPr>
              <a:defRPr/>
            </a:lvl1pPr>
          </a:lstStyle>
          <a:p>
            <a:pPr>
              <a:defRPr/>
            </a:pPr>
            <a:r>
              <a:rPr lang="en-US"/>
              <a:t>
              </a:t>
            </a:r>
          </a:p>
        </p:txBody>
      </p:sp>
      <p:sp>
        <p:nvSpPr>
          <p:cNvPr id="5" name="Slide Number Placeholder 4"/>
          <p:cNvSpPr>
            <a:spLocks noGrp="1"/>
          </p:cNvSpPr>
          <p:nvPr>
            <p:ph type="sldNum" sz="quarter" idx="12"/>
          </p:nvPr>
        </p:nvSpPr>
        <p:spPr>
          <a:xfrm>
            <a:off x="8531225" y="5648325"/>
            <a:ext cx="549275" cy="396875"/>
          </a:xfrm>
          <a:prstGeom prst="bracketPair">
            <a:avLst>
              <a:gd name="adj" fmla="val 17949"/>
            </a:avLst>
          </a:prstGeom>
        </p:spPr>
        <p:txBody>
          <a:bodyPr/>
          <a:lstStyle>
            <a:lvl1pPr>
              <a:defRPr/>
            </a:lvl1pPr>
          </a:lstStyle>
          <a:p>
            <a:pPr>
              <a:defRPr/>
            </a:pPr>
            <a:fld id="{4D0F0837-F518-3447-9D58-A435513A09C7}" type="slidenum">
              <a:rPr lang="en-US"/>
              <a:pPr>
                <a:defRPr/>
              </a:pPr>
              <a:t>‹#›</a:t>
            </a:fld>
            <a:endParaRPr lang="en-US"/>
          </a:p>
        </p:txBody>
      </p:sp>
    </p:spTree>
    <p:extLst>
      <p:ext uri="{BB962C8B-B14F-4D97-AF65-F5344CB8AC3E}">
        <p14:creationId xmlns:p14="http://schemas.microsoft.com/office/powerpoint/2010/main" val="4173363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74B11DA9-5C58-674B-9576-49240007ADEE}" type="datetime1">
              <a:rPr lang="en-US"/>
              <a:pPr>
                <a:defRPr/>
              </a:pPr>
              <a:t>12/18/2020</a:t>
            </a:fld>
            <a:endParaRPr lang="en-US"/>
          </a:p>
        </p:txBody>
      </p:sp>
      <p:sp>
        <p:nvSpPr>
          <p:cNvPr id="3" name="Footer Placeholder 2"/>
          <p:cNvSpPr>
            <a:spLocks noGrp="1"/>
          </p:cNvSpPr>
          <p:nvPr>
            <p:ph type="ftr" sz="quarter" idx="11"/>
          </p:nvPr>
        </p:nvSpPr>
        <p:spPr/>
        <p:txBody>
          <a:bodyPr/>
          <a:lstStyle>
            <a:lvl1pPr>
              <a:defRPr/>
            </a:lvl1pPr>
          </a:lstStyle>
          <a:p>
            <a:pPr>
              <a:defRPr/>
            </a:pPr>
            <a:r>
              <a:rPr lang="en-US"/>
              <a:t>
              </a:t>
            </a:r>
          </a:p>
        </p:txBody>
      </p:sp>
      <p:sp>
        <p:nvSpPr>
          <p:cNvPr id="4" name="Slide Number Placeholder 3"/>
          <p:cNvSpPr>
            <a:spLocks noGrp="1"/>
          </p:cNvSpPr>
          <p:nvPr>
            <p:ph type="sldNum" sz="quarter" idx="12"/>
          </p:nvPr>
        </p:nvSpPr>
        <p:spPr>
          <a:xfrm>
            <a:off x="8531225" y="5648325"/>
            <a:ext cx="549275" cy="396875"/>
          </a:xfrm>
          <a:prstGeom prst="bracketPair">
            <a:avLst>
              <a:gd name="adj" fmla="val 17949"/>
            </a:avLst>
          </a:prstGeom>
        </p:spPr>
        <p:txBody>
          <a:bodyPr/>
          <a:lstStyle>
            <a:lvl1pPr>
              <a:defRPr/>
            </a:lvl1pPr>
          </a:lstStyle>
          <a:p>
            <a:pPr>
              <a:defRPr/>
            </a:pPr>
            <a:fld id="{5E25D7C2-B338-3C43-801E-121F62FF0B7F}" type="slidenum">
              <a:rPr lang="en-US"/>
              <a:pPr>
                <a:defRPr/>
              </a:pPr>
              <a:t>‹#›</a:t>
            </a:fld>
            <a:endParaRPr lang="en-US"/>
          </a:p>
        </p:txBody>
      </p:sp>
    </p:spTree>
    <p:extLst>
      <p:ext uri="{BB962C8B-B14F-4D97-AF65-F5344CB8AC3E}">
        <p14:creationId xmlns:p14="http://schemas.microsoft.com/office/powerpoint/2010/main" val="31324818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CA"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9" name="Content Placeholder 8"/>
          <p:cNvSpPr>
            <a:spLocks noGrp="1"/>
          </p:cNvSpPr>
          <p:nvPr>
            <p:ph sz="quarter" idx="13"/>
          </p:nvPr>
        </p:nvSpPr>
        <p:spPr>
          <a:xfrm>
            <a:off x="304800" y="381000"/>
            <a:ext cx="7772400" cy="4942840"/>
          </a:xfr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Date Placeholder 4"/>
          <p:cNvSpPr>
            <a:spLocks noGrp="1"/>
          </p:cNvSpPr>
          <p:nvPr>
            <p:ph type="dt" sz="half" idx="14"/>
          </p:nvPr>
        </p:nvSpPr>
        <p:spPr/>
        <p:txBody>
          <a:bodyPr/>
          <a:lstStyle>
            <a:lvl1pPr>
              <a:defRPr/>
            </a:lvl1pPr>
          </a:lstStyle>
          <a:p>
            <a:pPr>
              <a:defRPr/>
            </a:pPr>
            <a:fld id="{F859E44B-7693-E14F-B3B4-40AA5BFC2906}" type="datetime1">
              <a:rPr lang="en-US"/>
              <a:pPr>
                <a:defRPr/>
              </a:pPr>
              <a:t>12/18/2020</a:t>
            </a:fld>
            <a:endParaRPr lang="en-US"/>
          </a:p>
        </p:txBody>
      </p:sp>
      <p:sp>
        <p:nvSpPr>
          <p:cNvPr id="6" name="Footer Placeholder 5"/>
          <p:cNvSpPr>
            <a:spLocks noGrp="1"/>
          </p:cNvSpPr>
          <p:nvPr>
            <p:ph type="ftr" sz="quarter" idx="15"/>
          </p:nvPr>
        </p:nvSpPr>
        <p:spPr/>
        <p:txBody>
          <a:bodyPr/>
          <a:lstStyle>
            <a:lvl1pPr>
              <a:defRPr/>
            </a:lvl1pPr>
          </a:lstStyle>
          <a:p>
            <a:pPr>
              <a:defRPr/>
            </a:pPr>
            <a:r>
              <a:rPr lang="en-US"/>
              <a:t>
              </a:t>
            </a:r>
          </a:p>
        </p:txBody>
      </p:sp>
      <p:sp>
        <p:nvSpPr>
          <p:cNvPr id="7" name="Slide Number Placeholder 6"/>
          <p:cNvSpPr>
            <a:spLocks noGrp="1"/>
          </p:cNvSpPr>
          <p:nvPr>
            <p:ph type="sldNum" sz="quarter" idx="16"/>
          </p:nvPr>
        </p:nvSpPr>
        <p:spPr>
          <a:xfrm>
            <a:off x="8531225" y="5648325"/>
            <a:ext cx="549275" cy="396875"/>
          </a:xfrm>
          <a:prstGeom prst="bracketPair">
            <a:avLst>
              <a:gd name="adj" fmla="val 17949"/>
            </a:avLst>
          </a:prstGeom>
        </p:spPr>
        <p:txBody>
          <a:bodyPr/>
          <a:lstStyle>
            <a:lvl1pPr>
              <a:defRPr/>
            </a:lvl1pPr>
          </a:lstStyle>
          <a:p>
            <a:pPr>
              <a:defRPr/>
            </a:pPr>
            <a:fld id="{7C6A7AE3-15D6-1E47-9D65-729938506CF8}" type="slidenum">
              <a:rPr lang="en-US"/>
              <a:pPr>
                <a:defRPr/>
              </a:pPr>
              <a:t>‹#›</a:t>
            </a:fld>
            <a:endParaRPr lang="en-US"/>
          </a:p>
        </p:txBody>
      </p:sp>
    </p:spTree>
    <p:extLst>
      <p:ext uri="{BB962C8B-B14F-4D97-AF65-F5344CB8AC3E}">
        <p14:creationId xmlns:p14="http://schemas.microsoft.com/office/powerpoint/2010/main" val="2013640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CA"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CA" noProof="0" smtClean="0"/>
              <a:t>Drag picture to placeholder or click icon to add</a:t>
            </a:r>
            <a:endParaRPr lang="en-US" noProof="0"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7"/>
          <p:cNvSpPr>
            <a:spLocks noGrp="1"/>
          </p:cNvSpPr>
          <p:nvPr>
            <p:ph type="dt" sz="half" idx="10"/>
          </p:nvPr>
        </p:nvSpPr>
        <p:spPr/>
        <p:txBody>
          <a:bodyPr/>
          <a:lstStyle>
            <a:lvl1pPr>
              <a:defRPr/>
            </a:lvl1pPr>
          </a:lstStyle>
          <a:p>
            <a:pPr>
              <a:defRPr/>
            </a:pPr>
            <a:fld id="{F6F6677F-4620-A049-ACAC-E5D2957CCE4A}" type="datetime1">
              <a:rPr lang="en-US"/>
              <a:pPr>
                <a:defRPr/>
              </a:pPr>
              <a:t>12/18/2020</a:t>
            </a:fld>
            <a:endParaRPr lang="en-US"/>
          </a:p>
        </p:txBody>
      </p:sp>
      <p:sp>
        <p:nvSpPr>
          <p:cNvPr id="6" name="Slide Number Placeholder 8"/>
          <p:cNvSpPr>
            <a:spLocks noGrp="1"/>
          </p:cNvSpPr>
          <p:nvPr>
            <p:ph type="sldNum" sz="quarter" idx="11"/>
          </p:nvPr>
        </p:nvSpPr>
        <p:spPr>
          <a:xfrm>
            <a:off x="8531225" y="5648325"/>
            <a:ext cx="549275" cy="396875"/>
          </a:xfrm>
          <a:prstGeom prst="bracketPair">
            <a:avLst>
              <a:gd name="adj" fmla="val 17949"/>
            </a:avLst>
          </a:prstGeom>
        </p:spPr>
        <p:txBody>
          <a:bodyPr/>
          <a:lstStyle>
            <a:lvl1pPr>
              <a:defRPr/>
            </a:lvl1pPr>
          </a:lstStyle>
          <a:p>
            <a:pPr>
              <a:defRPr/>
            </a:pPr>
            <a:fld id="{85FD1623-BC4C-3049-97C4-574EC18162AB}" type="slidenum">
              <a:rPr lang="en-US"/>
              <a:pPr>
                <a:defRPr/>
              </a:pPr>
              <a:t>‹#›</a:t>
            </a:fld>
            <a:endParaRPr lang="en-US"/>
          </a:p>
        </p:txBody>
      </p:sp>
      <p:sp>
        <p:nvSpPr>
          <p:cNvPr id="7" name="Footer Placeholder 9"/>
          <p:cNvSpPr>
            <a:spLocks noGrp="1"/>
          </p:cNvSpPr>
          <p:nvPr>
            <p:ph type="ftr" sz="quarter" idx="12"/>
          </p:nvPr>
        </p:nvSpPr>
        <p:spPr/>
        <p:txBody>
          <a:bodyPr/>
          <a:lstStyle>
            <a:lvl1pPr>
              <a:defRPr/>
            </a:lvl1pPr>
          </a:lstStyle>
          <a:p>
            <a:pPr>
              <a:defRPr/>
            </a:pPr>
            <a:r>
              <a:rPr lang="en-US"/>
              <a:t>
              </a:t>
            </a:r>
          </a:p>
        </p:txBody>
      </p:sp>
    </p:spTree>
    <p:extLst>
      <p:ext uri="{BB962C8B-B14F-4D97-AF65-F5344CB8AC3E}">
        <p14:creationId xmlns:p14="http://schemas.microsoft.com/office/powerpoint/2010/main" val="20759729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hyperlink" Target="http://www.youtube.com/watch?v=dA5MA7xgQUA"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CA" smtClean="0"/>
              <a:t>Click to edit Master title style</a:t>
            </a:r>
            <a:endParaRPr lang="en-US" dirty="0"/>
          </a:p>
        </p:txBody>
      </p:sp>
      <p:sp>
        <p:nvSpPr>
          <p:cNvPr id="1027" name="Text Placeholder 2"/>
          <p:cNvSpPr>
            <a:spLocks noGrp="1"/>
          </p:cNvSpPr>
          <p:nvPr>
            <p:ph type="body" idx="1"/>
          </p:nvPr>
        </p:nvSpPr>
        <p:spPr bwMode="auto">
          <a:xfrm>
            <a:off x="457200" y="1600200"/>
            <a:ext cx="7620000" cy="480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Footer Placeholder 4"/>
          <p:cNvSpPr>
            <a:spLocks noGrp="1"/>
          </p:cNvSpPr>
          <p:nvPr>
            <p:ph type="ftr" sz="quarter" idx="3"/>
          </p:nvPr>
        </p:nvSpPr>
        <p:spPr>
          <a:xfrm rot="16200000">
            <a:off x="7587456" y="4048919"/>
            <a:ext cx="2366963" cy="365125"/>
          </a:xfrm>
          <a:prstGeom prst="rect">
            <a:avLst/>
          </a:prstGeom>
        </p:spPr>
        <p:txBody>
          <a:bodyPr vert="horz" lIns="91440" tIns="45720" rIns="91440" bIns="45720" rtlCol="0" anchor="ctr"/>
          <a:lstStyle>
            <a:lvl1pPr algn="r">
              <a:defRPr sz="1200">
                <a:solidFill>
                  <a:schemeClr val="bg2"/>
                </a:solidFill>
              </a:defRPr>
            </a:lvl1pPr>
          </a:lstStyle>
          <a:p>
            <a:pPr>
              <a:defRPr/>
            </a:pPr>
            <a:endParaRPr lang="en-US"/>
          </a:p>
        </p:txBody>
      </p:sp>
      <p:sp>
        <p:nvSpPr>
          <p:cNvPr id="4" name="Date Placeholder 3"/>
          <p:cNvSpPr>
            <a:spLocks noGrp="1"/>
          </p:cNvSpPr>
          <p:nvPr>
            <p:ph type="dt" sz="half" idx="2"/>
          </p:nvPr>
        </p:nvSpPr>
        <p:spPr>
          <a:xfrm rot="16200000">
            <a:off x="7551738" y="1646237"/>
            <a:ext cx="2438400" cy="365125"/>
          </a:xfrm>
          <a:prstGeom prst="rect">
            <a:avLst/>
          </a:prstGeom>
        </p:spPr>
        <p:txBody>
          <a:bodyPr vert="horz" lIns="91440" tIns="45720" rIns="91440" bIns="45720" rtlCol="0" anchor="ctr"/>
          <a:lstStyle>
            <a:lvl1pPr algn="l">
              <a:defRPr sz="1200">
                <a:solidFill>
                  <a:schemeClr val="bg2"/>
                </a:solidFill>
              </a:defRPr>
            </a:lvl1pPr>
          </a:lstStyle>
          <a:p>
            <a:pPr>
              <a:defRPr/>
            </a:pPr>
            <a:fld id="{C3AFA47E-C6FF-C94E-8216-166F4BCDF0AD}" type="datetime1">
              <a:rPr lang="en-US"/>
              <a:pPr>
                <a:defRPr/>
              </a:pPr>
              <a:t>12/18/2020</a:t>
            </a:fld>
            <a:endParaRPr lang="en-US"/>
          </a:p>
        </p:txBody>
      </p:sp>
      <p:sp>
        <p:nvSpPr>
          <p:cNvPr id="10" name="TextBox 9"/>
          <p:cNvSpPr txBox="1">
            <a:spLocks noChangeArrowheads="1"/>
          </p:cNvSpPr>
          <p:nvPr userDrawn="1"/>
        </p:nvSpPr>
        <p:spPr bwMode="auto">
          <a:xfrm>
            <a:off x="-3225800" y="5257800"/>
            <a:ext cx="18415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endParaRPr lang="en-US" sz="1800" smtClean="0"/>
          </a:p>
        </p:txBody>
      </p:sp>
      <p:pic>
        <p:nvPicPr>
          <p:cNvPr id="1033" name="Picture 7"/>
          <p:cNvPicPr>
            <a:picLocks noChangeAspect="1"/>
          </p:cNvPicPr>
          <p:nvPr userDrawn="1"/>
        </p:nvPicPr>
        <p:blipFill>
          <a:blip r:embed="rId13" cstate="email">
            <a:extLst>
              <a:ext uri="{28A0092B-C50C-407E-A947-70E740481C1C}">
                <a14:useLocalDpi xmlns:a14="http://schemas.microsoft.com/office/drawing/2010/main" val="0"/>
              </a:ext>
            </a:extLst>
          </a:blip>
          <a:srcRect/>
          <a:stretch>
            <a:fillRect/>
          </a:stretch>
        </p:blipFill>
        <p:spPr bwMode="auto">
          <a:xfrm>
            <a:off x="8458200" y="5562600"/>
            <a:ext cx="609600" cy="533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 name="Content Placeholder 4" descr="IMG_3264.jpg">
            <a:hlinkClick r:id="rId14"/>
          </p:cNvPr>
          <p:cNvPicPr>
            <a:picLocks noChangeAspect="1"/>
          </p:cNvPicPr>
          <p:nvPr userDrawn="1"/>
        </p:nvPicPr>
        <p:blipFill rotWithShape="1">
          <a:blip r:embed="rId15" cstate="email">
            <a:extLst>
              <a:ext uri="{28A0092B-C50C-407E-A947-70E740481C1C}">
                <a14:useLocalDpi xmlns:a14="http://schemas.microsoft.com/office/drawing/2010/main" val="0"/>
              </a:ext>
            </a:extLst>
          </a:blip>
          <a:srcRect l="9407" t="26375" b="34102"/>
          <a:stretch/>
        </p:blipFill>
        <p:spPr bwMode="auto">
          <a:xfrm>
            <a:off x="8458199" y="6226016"/>
            <a:ext cx="718361" cy="6319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Tree>
  </p:cSld>
  <p:clrMap bg1="lt1" tx1="dk1" bg2="lt2" tx2="dk2" accent1="accent1" accent2="accent2" accent3="accent3" accent4="accent4" accent5="accent5" accent6="accent6" hlink="hlink" folHlink="folHlink"/>
  <p:sldLayoutIdLst>
    <p:sldLayoutId id="2147484191" r:id="rId1"/>
    <p:sldLayoutId id="2147484192" r:id="rId2"/>
    <p:sldLayoutId id="2147484193" r:id="rId3"/>
    <p:sldLayoutId id="2147484194" r:id="rId4"/>
    <p:sldLayoutId id="2147484195" r:id="rId5"/>
    <p:sldLayoutId id="2147484196" r:id="rId6"/>
    <p:sldLayoutId id="2147484197" r:id="rId7"/>
    <p:sldLayoutId id="2147484198" r:id="rId8"/>
    <p:sldLayoutId id="2147484199" r:id="rId9"/>
    <p:sldLayoutId id="2147484200" r:id="rId10"/>
    <p:sldLayoutId id="2147484201" r:id="rId11"/>
  </p:sldLayoutIdLst>
  <p:txStyles>
    <p:titleStyle>
      <a:lvl1pPr algn="l" rtl="0" eaLnBrk="0" fontAlgn="base" hangingPunct="0">
        <a:spcBef>
          <a:spcPct val="0"/>
        </a:spcBef>
        <a:spcAft>
          <a:spcPct val="0"/>
        </a:spcAft>
        <a:defRPr sz="4600" kern="1200" spc="-1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600">
          <a:solidFill>
            <a:schemeClr val="tx2"/>
          </a:solidFill>
          <a:latin typeface="Cambria" charset="0"/>
          <a:ea typeface="ＭＳ Ｐゴシック" charset="0"/>
          <a:cs typeface="ＭＳ Ｐゴシック" charset="0"/>
        </a:defRPr>
      </a:lvl2pPr>
      <a:lvl3pPr algn="l" rtl="0" eaLnBrk="0" fontAlgn="base" hangingPunct="0">
        <a:spcBef>
          <a:spcPct val="0"/>
        </a:spcBef>
        <a:spcAft>
          <a:spcPct val="0"/>
        </a:spcAft>
        <a:defRPr sz="4600">
          <a:solidFill>
            <a:schemeClr val="tx2"/>
          </a:solidFill>
          <a:latin typeface="Cambria" charset="0"/>
          <a:ea typeface="ＭＳ Ｐゴシック" charset="0"/>
          <a:cs typeface="ＭＳ Ｐゴシック" charset="0"/>
        </a:defRPr>
      </a:lvl3pPr>
      <a:lvl4pPr algn="l" rtl="0" eaLnBrk="0" fontAlgn="base" hangingPunct="0">
        <a:spcBef>
          <a:spcPct val="0"/>
        </a:spcBef>
        <a:spcAft>
          <a:spcPct val="0"/>
        </a:spcAft>
        <a:defRPr sz="4600">
          <a:solidFill>
            <a:schemeClr val="tx2"/>
          </a:solidFill>
          <a:latin typeface="Cambria" charset="0"/>
          <a:ea typeface="ＭＳ Ｐゴシック" charset="0"/>
          <a:cs typeface="ＭＳ Ｐゴシック" charset="0"/>
        </a:defRPr>
      </a:lvl4pPr>
      <a:lvl5pPr algn="l" rtl="0" eaLnBrk="0" fontAlgn="base" hangingPunct="0">
        <a:spcBef>
          <a:spcPct val="0"/>
        </a:spcBef>
        <a:spcAft>
          <a:spcPct val="0"/>
        </a:spcAft>
        <a:defRPr sz="4600">
          <a:solidFill>
            <a:schemeClr val="tx2"/>
          </a:solidFill>
          <a:latin typeface="Cambria" charset="0"/>
          <a:ea typeface="ＭＳ Ｐゴシック" charset="0"/>
          <a:cs typeface="ＭＳ Ｐゴシック" charset="0"/>
        </a:defRPr>
      </a:lvl5pPr>
      <a:lvl6pPr marL="457200" algn="l" rtl="0" fontAlgn="base">
        <a:spcBef>
          <a:spcPct val="0"/>
        </a:spcBef>
        <a:spcAft>
          <a:spcPct val="0"/>
        </a:spcAft>
        <a:defRPr sz="4600">
          <a:solidFill>
            <a:schemeClr val="tx2"/>
          </a:solidFill>
          <a:latin typeface="Cambria" charset="0"/>
          <a:ea typeface="ＭＳ Ｐゴシック" charset="0"/>
          <a:cs typeface="ＭＳ Ｐゴシック" charset="0"/>
        </a:defRPr>
      </a:lvl6pPr>
      <a:lvl7pPr marL="914400" algn="l" rtl="0" fontAlgn="base">
        <a:spcBef>
          <a:spcPct val="0"/>
        </a:spcBef>
        <a:spcAft>
          <a:spcPct val="0"/>
        </a:spcAft>
        <a:defRPr sz="4600">
          <a:solidFill>
            <a:schemeClr val="tx2"/>
          </a:solidFill>
          <a:latin typeface="Cambria" charset="0"/>
          <a:ea typeface="ＭＳ Ｐゴシック" charset="0"/>
          <a:cs typeface="ＭＳ Ｐゴシック" charset="0"/>
        </a:defRPr>
      </a:lvl7pPr>
      <a:lvl8pPr marL="1371600" algn="l" rtl="0" fontAlgn="base">
        <a:spcBef>
          <a:spcPct val="0"/>
        </a:spcBef>
        <a:spcAft>
          <a:spcPct val="0"/>
        </a:spcAft>
        <a:defRPr sz="4600">
          <a:solidFill>
            <a:schemeClr val="tx2"/>
          </a:solidFill>
          <a:latin typeface="Cambria" charset="0"/>
          <a:ea typeface="ＭＳ Ｐゴシック" charset="0"/>
          <a:cs typeface="ＭＳ Ｐゴシック" charset="0"/>
        </a:defRPr>
      </a:lvl8pPr>
      <a:lvl9pPr marL="1828800" algn="l" rtl="0" fontAlgn="base">
        <a:spcBef>
          <a:spcPct val="0"/>
        </a:spcBef>
        <a:spcAft>
          <a:spcPct val="0"/>
        </a:spcAft>
        <a:defRPr sz="4600">
          <a:solidFill>
            <a:schemeClr val="tx2"/>
          </a:solidFill>
          <a:latin typeface="Cambria" charset="0"/>
          <a:ea typeface="ＭＳ Ｐゴシック" charset="0"/>
          <a:cs typeface="ＭＳ Ｐゴシック" charset="0"/>
        </a:defRPr>
      </a:lvl9pPr>
    </p:titleStyle>
    <p:bodyStyle>
      <a:lvl1pPr marL="342900" indent="-228600" algn="l" rtl="0" eaLnBrk="0" fontAlgn="base" hangingPunct="0">
        <a:spcBef>
          <a:spcPct val="20000"/>
        </a:spcBef>
        <a:spcAft>
          <a:spcPct val="0"/>
        </a:spcAft>
        <a:buClr>
          <a:schemeClr val="accent1"/>
        </a:buClr>
        <a:buFont typeface="Arial" charset="0"/>
        <a:buChar char="•"/>
        <a:defRPr sz="2200" kern="1200">
          <a:solidFill>
            <a:schemeClr val="tx1"/>
          </a:solidFill>
          <a:latin typeface="+mn-lt"/>
          <a:ea typeface="ＭＳ Ｐゴシック" charset="0"/>
          <a:cs typeface="ＭＳ Ｐゴシック" charset="0"/>
        </a:defRPr>
      </a:lvl1pPr>
      <a:lvl2pPr marL="639763" indent="-228600" algn="l" rtl="0" eaLnBrk="0" fontAlgn="base" hangingPunct="0">
        <a:spcBef>
          <a:spcPct val="20000"/>
        </a:spcBef>
        <a:spcAft>
          <a:spcPct val="0"/>
        </a:spcAft>
        <a:buClr>
          <a:schemeClr val="accent2"/>
        </a:buClr>
        <a:buFont typeface="Arial" charset="0"/>
        <a:buChar char="•"/>
        <a:defRPr sz="2000" kern="1200">
          <a:solidFill>
            <a:schemeClr val="tx1"/>
          </a:solidFill>
          <a:latin typeface="+mn-lt"/>
          <a:ea typeface="ＭＳ Ｐゴシック" charset="0"/>
          <a:cs typeface="+mn-cs"/>
        </a:defRPr>
      </a:lvl2pPr>
      <a:lvl3pPr marL="1004888" indent="-228600" algn="l" rtl="0" eaLnBrk="0" fontAlgn="base" hangingPunct="0">
        <a:spcBef>
          <a:spcPct val="20000"/>
        </a:spcBef>
        <a:spcAft>
          <a:spcPct val="0"/>
        </a:spcAft>
        <a:buClr>
          <a:srgbClr val="D2CB6C"/>
        </a:buClr>
        <a:buFont typeface="Arial" charset="0"/>
        <a:buChar char="•"/>
        <a:defRPr kern="1200">
          <a:solidFill>
            <a:schemeClr val="tx1"/>
          </a:solidFill>
          <a:latin typeface="+mn-lt"/>
          <a:ea typeface="ＭＳ Ｐゴシック" charset="0"/>
          <a:cs typeface="+mn-cs"/>
        </a:defRPr>
      </a:lvl3pPr>
      <a:lvl4pPr marL="1279525" indent="-228600" algn="l" rtl="0" eaLnBrk="0" fontAlgn="base" hangingPunct="0">
        <a:spcBef>
          <a:spcPct val="20000"/>
        </a:spcBef>
        <a:spcAft>
          <a:spcPct val="0"/>
        </a:spcAft>
        <a:buClr>
          <a:srgbClr val="95A39D"/>
        </a:buClr>
        <a:buFont typeface="Arial" charset="0"/>
        <a:buChar char="•"/>
        <a:defRPr sz="1600" kern="1200">
          <a:solidFill>
            <a:schemeClr val="tx1"/>
          </a:solidFill>
          <a:latin typeface="+mn-lt"/>
          <a:ea typeface="ＭＳ Ｐゴシック" charset="0"/>
          <a:cs typeface="+mn-cs"/>
        </a:defRPr>
      </a:lvl4pPr>
      <a:lvl5pPr marL="1554163" indent="-228600" algn="l" rtl="0" eaLnBrk="0" fontAlgn="base" hangingPunct="0">
        <a:spcBef>
          <a:spcPct val="20000"/>
        </a:spcBef>
        <a:spcAft>
          <a:spcPct val="0"/>
        </a:spcAft>
        <a:buClr>
          <a:srgbClr val="C89F5D"/>
        </a:buClr>
        <a:buFont typeface="Arial" charset="0"/>
        <a:buChar char="•"/>
        <a:defRPr sz="1400" kern="1200">
          <a:solidFill>
            <a:schemeClr val="tx1"/>
          </a:solidFill>
          <a:latin typeface="+mn-lt"/>
          <a:ea typeface="ＭＳ Ｐゴシック" charset="0"/>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hyperlink" Target="http://youtu.be/SQStePF5jeg?t=3m09s" TargetMode="External"/><Relationship Id="rId2" Type="http://schemas.openxmlformats.org/officeDocument/2006/relationships/hyperlink" Target="http://crscalprod.ad.umanitoba.ca/Catalog/ViewCatalog.aspx?pageid=viewcatalog&amp;topicgroupid=27182&amp;entitytype=CID&amp;entitycode=REC+2130" TargetMode="Externa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youtube.com/watch?v=2o_vYChOS64&amp;feature=youtu.be" TargetMode="External"/><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youtu.be/SQStePF5jeg?t=3m09s" TargetMode="External"/><Relationship Id="rId1" Type="http://schemas.openxmlformats.org/officeDocument/2006/relationships/slideLayout" Target="../slideLayouts/slideLayout6.xml"/><Relationship Id="rId4" Type="http://schemas.openxmlformats.org/officeDocument/2006/relationships/image" Target="../media/image30.jpeg"/></Relationships>
</file>

<file path=ppt/slides/_rels/slide2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6.xml"/><Relationship Id="rId4" Type="http://schemas.openxmlformats.org/officeDocument/2006/relationships/image" Target="../media/image35.jpeg"/></Relationships>
</file>

<file path=ppt/slides/_rels/slide2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13.emf"/></Relationships>
</file>

<file path=ppt/slides/_rels/slide6.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6.xml"/><Relationship Id="rId1" Type="http://schemas.openxmlformats.org/officeDocument/2006/relationships/vmlDrawing" Target="../drawings/vmlDrawing2.vml"/><Relationship Id="rId4" Type="http://schemas.openxmlformats.org/officeDocument/2006/relationships/image" Target="../media/image14.emf"/></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16.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t>Kitigay</a:t>
            </a:r>
            <a:r>
              <a:rPr lang="en-US" dirty="0" smtClean="0"/>
              <a:t> </a:t>
            </a:r>
            <a:br>
              <a:rPr lang="en-US" dirty="0" smtClean="0"/>
            </a:br>
            <a:r>
              <a:rPr lang="en-US" dirty="0" smtClean="0"/>
              <a:t>Indigenous Food Systems Team</a:t>
            </a:r>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4654" y="1600200"/>
            <a:ext cx="8835810" cy="5234048"/>
          </a:xfrm>
          <a:prstGeom prst="rect">
            <a:avLst/>
          </a:prstGeom>
        </p:spPr>
      </p:pic>
      <p:pic>
        <p:nvPicPr>
          <p:cNvPr id="5" name="Picture 4" descr="neechi2banner.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477000" y="5334000"/>
            <a:ext cx="904748" cy="13990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8672126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stretch>
            <a:fillRect/>
          </a:stretch>
        </p:blipFill>
        <p:spPr>
          <a:xfrm>
            <a:off x="-4343400" y="-1066800"/>
            <a:ext cx="18288000" cy="10287000"/>
          </a:xfrm>
          <a:prstGeom prst="rect">
            <a:avLst/>
          </a:prstGeom>
        </p:spPr>
      </p:pic>
    </p:spTree>
    <p:extLst>
      <p:ext uri="{BB962C8B-B14F-4D97-AF65-F5344CB8AC3E}">
        <p14:creationId xmlns:p14="http://schemas.microsoft.com/office/powerpoint/2010/main" val="1285362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162800" cy="2619433"/>
          </a:xfrm>
        </p:spPr>
        <p:txBody>
          <a:bodyPr/>
          <a:lstStyle/>
          <a:p>
            <a:pPr>
              <a:spcAft>
                <a:spcPts val="0"/>
              </a:spcAft>
            </a:pPr>
            <a:r>
              <a:rPr lang="en-US" sz="4000" dirty="0" smtClean="0"/>
              <a:t>Degree &amp; Diploma </a:t>
            </a:r>
            <a:br>
              <a:rPr lang="en-US" sz="4000" dirty="0" smtClean="0"/>
            </a:br>
            <a:r>
              <a:rPr lang="en-US" sz="4000" dirty="0" smtClean="0"/>
              <a:t>courses with </a:t>
            </a:r>
            <a:br>
              <a:rPr lang="en-US" sz="4000" dirty="0" smtClean="0"/>
            </a:br>
            <a:r>
              <a:rPr lang="en-US" sz="4000" dirty="0" smtClean="0"/>
              <a:t>Indigenous</a:t>
            </a:r>
            <a:r>
              <a:rPr lang="en-US" sz="4000" dirty="0"/>
              <a:t> </a:t>
            </a:r>
            <a:r>
              <a:rPr lang="en-US" sz="4000" dirty="0" smtClean="0"/>
              <a:t>content </a:t>
            </a:r>
            <a:endParaRPr lang="en-US" sz="4000" dirty="0"/>
          </a:p>
        </p:txBody>
      </p:sp>
      <p:sp>
        <p:nvSpPr>
          <p:cNvPr id="3" name="Rectangle 2"/>
          <p:cNvSpPr/>
          <p:nvPr/>
        </p:nvSpPr>
        <p:spPr>
          <a:xfrm>
            <a:off x="0" y="2590800"/>
            <a:ext cx="8534400" cy="4323517"/>
          </a:xfrm>
          <a:prstGeom prst="rect">
            <a:avLst/>
          </a:prstGeom>
        </p:spPr>
        <p:txBody>
          <a:bodyPr wrap="square">
            <a:spAutoFit/>
          </a:bodyPr>
          <a:lstStyle/>
          <a:p>
            <a:endParaRPr lang="en-US" dirty="0" smtClean="0"/>
          </a:p>
          <a:p>
            <a:endParaRPr lang="en-US" dirty="0"/>
          </a:p>
          <a:p>
            <a:pPr marL="285750" indent="-285750">
              <a:buFont typeface="Arial" panose="020B0604020202020204" pitchFamily="34" charset="0"/>
              <a:buChar char="•"/>
            </a:pPr>
            <a:r>
              <a:rPr lang="en-US" dirty="0" smtClean="0"/>
              <a:t>The </a:t>
            </a:r>
            <a:r>
              <a:rPr lang="en-US" dirty="0"/>
              <a:t>Manitoba Indian Agriculture Program (MIAP) engagement with the UM Agriculture diploma in the 1980s provided lessons</a:t>
            </a:r>
            <a:r>
              <a:rPr lang="en-US" dirty="0" smtClean="0"/>
              <a:t>.</a:t>
            </a:r>
          </a:p>
          <a:p>
            <a:pPr marL="285750" indent="-285750">
              <a:buFont typeface="Arial" panose="020B0604020202020204" pitchFamily="34" charset="0"/>
              <a:buChar char="•"/>
            </a:pPr>
            <a:r>
              <a:rPr lang="en-US" dirty="0" smtClean="0"/>
              <a:t> </a:t>
            </a:r>
            <a:r>
              <a:rPr lang="en-US" dirty="0" err="1"/>
              <a:t>Kitigay</a:t>
            </a:r>
            <a:r>
              <a:rPr lang="en-US" dirty="0"/>
              <a:t> will be innovative by including substantive Indigenous content, rather than only including Indigenous students in existing programs. The needs of the Indigenous communities, students, and business partners will be considered in the </a:t>
            </a:r>
            <a:r>
              <a:rPr lang="en-US" dirty="0" err="1"/>
              <a:t>Kitigay</a:t>
            </a:r>
            <a:r>
              <a:rPr lang="en-US" dirty="0"/>
              <a:t> curriculum process, building on existing courses of </a:t>
            </a:r>
            <a:r>
              <a:rPr lang="en-US" dirty="0" smtClean="0"/>
              <a:t> </a:t>
            </a:r>
            <a:r>
              <a:rPr lang="en-US" dirty="0"/>
              <a:t>Indigenous faculty </a:t>
            </a:r>
            <a:r>
              <a:rPr lang="en-US" dirty="0" smtClean="0"/>
              <a:t> </a:t>
            </a:r>
            <a:r>
              <a:rPr lang="en-US" dirty="0"/>
              <a:t>(REC3770, REC2130, AGRI2300) and other courses. Existing distance/blended UM courses, with some inclusion of Indigenous material, will be offered in 2021/22 with the Faculty of Agricultural and Food Sciences sponsorship (UM Senate, 2001). </a:t>
            </a:r>
          </a:p>
          <a:p>
            <a:pPr marL="285750" indent="-285750">
              <a:buFont typeface="Arial" panose="020B0604020202020204" pitchFamily="34" charset="0"/>
              <a:buChar char="•"/>
            </a:pPr>
            <a:r>
              <a:rPr lang="en-US" dirty="0" smtClean="0"/>
              <a:t>These </a:t>
            </a:r>
            <a:r>
              <a:rPr lang="en-US" dirty="0"/>
              <a:t>existing diploma and degree courses will be developed collaboratively with faculties allowing them to be converted to virtual and blended short course offerings for the 2021/22 term for the first time. </a:t>
            </a:r>
          </a:p>
        </p:txBody>
      </p:sp>
      <p:pic>
        <p:nvPicPr>
          <p:cNvPr id="6" name="Content Placeholder 5"/>
          <p:cNvPicPr>
            <a:picLocks noChangeAspect="1"/>
          </p:cNvPicPr>
          <p:nvPr/>
        </p:nvPicPr>
        <p:blipFill>
          <a:blip r:embed="rId2"/>
          <a:srcRect l="-29763" r="-29763"/>
          <a:stretch>
            <a:fillRect/>
          </a:stretch>
        </p:blipFill>
        <p:spPr>
          <a:xfrm>
            <a:off x="5067300" y="0"/>
            <a:ext cx="4196420" cy="3125905"/>
          </a:xfrm>
          <a:prstGeom prst="rect">
            <a:avLst/>
          </a:prstGeom>
        </p:spPr>
      </p:pic>
      <p:pic>
        <p:nvPicPr>
          <p:cNvPr id="7" name="Picture 6"/>
          <p:cNvPicPr>
            <a:picLocks noChangeAspect="1"/>
          </p:cNvPicPr>
          <p:nvPr/>
        </p:nvPicPr>
        <p:blipFill>
          <a:blip r:embed="rId3"/>
          <a:stretch>
            <a:fillRect/>
          </a:stretch>
        </p:blipFill>
        <p:spPr>
          <a:xfrm>
            <a:off x="5529920" y="2894071"/>
            <a:ext cx="3733800" cy="292100"/>
          </a:xfrm>
          <a:prstGeom prst="rect">
            <a:avLst/>
          </a:prstGeom>
        </p:spPr>
      </p:pic>
    </p:spTree>
    <p:extLst>
      <p:ext uri="{BB962C8B-B14F-4D97-AF65-F5344CB8AC3E}">
        <p14:creationId xmlns:p14="http://schemas.microsoft.com/office/powerpoint/2010/main" val="24374090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305800" cy="1143000"/>
          </a:xfrm>
        </p:spPr>
        <p:txBody>
          <a:bodyPr/>
          <a:lstStyle/>
          <a:p>
            <a:r>
              <a:rPr lang="en-US" dirty="0" smtClean="0"/>
              <a:t>Distance and Blended UM Courses</a:t>
            </a:r>
            <a:endParaRPr lang="en-US" dirty="0"/>
          </a:p>
        </p:txBody>
      </p:sp>
      <p:sp>
        <p:nvSpPr>
          <p:cNvPr id="3" name="Rectangle 2"/>
          <p:cNvSpPr/>
          <p:nvPr/>
        </p:nvSpPr>
        <p:spPr>
          <a:xfrm>
            <a:off x="381000" y="1675686"/>
            <a:ext cx="7543800" cy="4801314"/>
          </a:xfrm>
          <a:prstGeom prst="rect">
            <a:avLst/>
          </a:prstGeom>
        </p:spPr>
        <p:txBody>
          <a:bodyPr wrap="square">
            <a:spAutoFit/>
          </a:bodyPr>
          <a:lstStyle/>
          <a:p>
            <a:pPr marL="285750" indent="-285750">
              <a:buFont typeface="Arial" panose="020B0604020202020204" pitchFamily="34" charset="0"/>
              <a:buChar char="•"/>
            </a:pPr>
            <a:r>
              <a:rPr lang="en-US" dirty="0" err="1"/>
              <a:t>Kitigay’s</a:t>
            </a:r>
            <a:r>
              <a:rPr lang="en-US" dirty="0"/>
              <a:t> distance and blended learning UM courses will provide safety from COVID-19, considering safety as the priority in the start date of a one year program with three pilot cohorts from 2021/22 to 2023/24. </a:t>
            </a:r>
            <a:r>
              <a:rPr lang="en-US" dirty="0" smtClean="0"/>
              <a:t>Distance </a:t>
            </a:r>
            <a:r>
              <a:rPr lang="en-US" dirty="0"/>
              <a:t>education is defined as: </a:t>
            </a:r>
            <a:endParaRPr lang="en-US" dirty="0" smtClean="0"/>
          </a:p>
          <a:p>
            <a:pPr marL="285750" indent="-285750">
              <a:buFont typeface="Arial" panose="020B0604020202020204" pitchFamily="34" charset="0"/>
              <a:buChar char="•"/>
            </a:pPr>
            <a:endParaRPr lang="en-US" dirty="0"/>
          </a:p>
          <a:p>
            <a:r>
              <a:rPr lang="en-US" dirty="0" smtClean="0"/>
              <a:t>"</a:t>
            </a:r>
            <a:r>
              <a:rPr lang="en-US" dirty="0"/>
              <a:t>Formal learning activity where students and instructors are separated by geography, time, or both for the majority of the instructional period." (NRS, 2018, p. 48). </a:t>
            </a: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Distance </a:t>
            </a:r>
            <a:r>
              <a:rPr lang="en-US" dirty="0"/>
              <a:t>education will mainly be on-demand asynchronous learning through </a:t>
            </a:r>
            <a:r>
              <a:rPr lang="en-US" dirty="0" err="1"/>
              <a:t>UMLearn</a:t>
            </a:r>
            <a:r>
              <a:rPr lang="en-US" dirty="0"/>
              <a:t> media of videos and email, with some synchronous learning opportunities. </a:t>
            </a: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Projects-based </a:t>
            </a:r>
            <a:r>
              <a:rPr lang="en-US" dirty="0"/>
              <a:t>courses and blended learning will add to distance education through "in-class activities," whether that class be outside at the farm or in the boreal forest undertaking traditional food activities. </a:t>
            </a:r>
          </a:p>
        </p:txBody>
      </p:sp>
    </p:spTree>
    <p:extLst>
      <p:ext uri="{BB962C8B-B14F-4D97-AF65-F5344CB8AC3E}">
        <p14:creationId xmlns:p14="http://schemas.microsoft.com/office/powerpoint/2010/main" val="6675812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0" y="-152399"/>
            <a:ext cx="5714999" cy="838200"/>
          </a:xfrm>
        </p:spPr>
        <p:txBody>
          <a:bodyPr>
            <a:normAutofit/>
          </a:bodyPr>
          <a:lstStyle/>
          <a:p>
            <a:r>
              <a:rPr lang="en-US" sz="3200" dirty="0" err="1" smtClean="0"/>
              <a:t>Kitigay</a:t>
            </a:r>
            <a:r>
              <a:rPr lang="en-US" sz="3200" dirty="0" smtClean="0"/>
              <a:t> process</a:t>
            </a:r>
            <a:endParaRPr lang="en-US" sz="3200" dirty="0"/>
          </a:p>
        </p:txBody>
      </p:sp>
      <p:pic>
        <p:nvPicPr>
          <p:cNvPr id="4" name="Content Placeholder 3"/>
          <p:cNvPicPr>
            <a:picLocks noGrp="1" noChangeAspect="1"/>
          </p:cNvPicPr>
          <p:nvPr>
            <p:ph idx="1"/>
          </p:nvPr>
        </p:nvPicPr>
        <p:blipFill>
          <a:blip r:embed="rId3"/>
          <a:srcRect l="-37151" r="-37151"/>
          <a:stretch>
            <a:fillRect/>
          </a:stretch>
        </p:blipFill>
        <p:spPr>
          <a:xfrm>
            <a:off x="-1768317" y="487726"/>
            <a:ext cx="12057138" cy="6630961"/>
          </a:xfrm>
        </p:spPr>
      </p:pic>
      <p:sp>
        <p:nvSpPr>
          <p:cNvPr id="5" name="TextBox 4"/>
          <p:cNvSpPr txBox="1"/>
          <p:nvPr/>
        </p:nvSpPr>
        <p:spPr>
          <a:xfrm>
            <a:off x="2365382" y="607873"/>
            <a:ext cx="3785436" cy="2031325"/>
          </a:xfrm>
          <a:prstGeom prst="rect">
            <a:avLst/>
          </a:prstGeom>
          <a:noFill/>
        </p:spPr>
        <p:txBody>
          <a:bodyPr wrap="square" rtlCol="0">
            <a:spAutoFit/>
          </a:bodyPr>
          <a:lstStyle/>
          <a:p>
            <a:pPr algn="ctr"/>
            <a:r>
              <a:rPr lang="en-US" dirty="0" smtClean="0"/>
              <a:t>Indigenous community team </a:t>
            </a:r>
          </a:p>
          <a:p>
            <a:pPr algn="ctr"/>
            <a:r>
              <a:rPr lang="en-US" dirty="0" smtClean="0"/>
              <a:t>leading education &amp; project planning with partners assisting through</a:t>
            </a:r>
          </a:p>
          <a:p>
            <a:pPr algn="ctr"/>
            <a:r>
              <a:rPr lang="en-US" dirty="0" smtClean="0"/>
              <a:t> financial &amp; research protocols established with</a:t>
            </a:r>
          </a:p>
          <a:p>
            <a:pPr algn="ctr"/>
            <a:r>
              <a:rPr lang="en-US" dirty="0" smtClean="0"/>
              <a:t> community  &amp; UM </a:t>
            </a:r>
          </a:p>
        </p:txBody>
      </p:sp>
      <p:sp>
        <p:nvSpPr>
          <p:cNvPr id="7" name="TextBox 6"/>
          <p:cNvSpPr txBox="1"/>
          <p:nvPr/>
        </p:nvSpPr>
        <p:spPr>
          <a:xfrm>
            <a:off x="5091976" y="2213666"/>
            <a:ext cx="2680424" cy="3231654"/>
          </a:xfrm>
          <a:prstGeom prst="rect">
            <a:avLst/>
          </a:prstGeom>
          <a:noFill/>
        </p:spPr>
        <p:txBody>
          <a:bodyPr wrap="square" rtlCol="0">
            <a:spAutoFit/>
          </a:bodyPr>
          <a:lstStyle/>
          <a:p>
            <a:r>
              <a:rPr lang="en-US" sz="1700" dirty="0" smtClean="0"/>
              <a:t>               Postsecondary</a:t>
            </a:r>
          </a:p>
          <a:p>
            <a:r>
              <a:rPr lang="en-US" sz="1700" dirty="0" smtClean="0"/>
              <a:t>          students in</a:t>
            </a:r>
          </a:p>
          <a:p>
            <a:r>
              <a:rPr lang="en-US" sz="1700" dirty="0" smtClean="0"/>
              <a:t>       Indigenous communities learn food skills and knowledge  through courses &amp;</a:t>
            </a:r>
          </a:p>
          <a:p>
            <a:r>
              <a:rPr lang="en-US" sz="1700" dirty="0" smtClean="0"/>
              <a:t> community </a:t>
            </a:r>
          </a:p>
          <a:p>
            <a:r>
              <a:rPr lang="en-US" sz="1700" dirty="0" smtClean="0"/>
              <a:t> projects assisted  by </a:t>
            </a:r>
          </a:p>
          <a:p>
            <a:r>
              <a:rPr lang="en-US" sz="1700" dirty="0" smtClean="0"/>
              <a:t>Post secondary</a:t>
            </a:r>
          </a:p>
          <a:p>
            <a:r>
              <a:rPr lang="en-US" sz="1700" dirty="0" smtClean="0"/>
              <a:t>   instructors, partners</a:t>
            </a:r>
          </a:p>
          <a:p>
            <a:r>
              <a:rPr lang="en-US" sz="1700" dirty="0"/>
              <a:t> </a:t>
            </a:r>
            <a:r>
              <a:rPr lang="en-US" sz="1700" dirty="0" smtClean="0"/>
              <a:t>     &amp; apprenticeships/</a:t>
            </a:r>
          </a:p>
          <a:p>
            <a:r>
              <a:rPr lang="en-US" sz="1700" dirty="0"/>
              <a:t> </a:t>
            </a:r>
            <a:r>
              <a:rPr lang="en-US" sz="1700" dirty="0" smtClean="0"/>
              <a:t>             practicums</a:t>
            </a:r>
          </a:p>
        </p:txBody>
      </p:sp>
      <p:sp>
        <p:nvSpPr>
          <p:cNvPr id="9" name="TextBox 8"/>
          <p:cNvSpPr txBox="1"/>
          <p:nvPr/>
        </p:nvSpPr>
        <p:spPr>
          <a:xfrm>
            <a:off x="2646908" y="4979075"/>
            <a:ext cx="3237412" cy="2031325"/>
          </a:xfrm>
          <a:prstGeom prst="rect">
            <a:avLst/>
          </a:prstGeom>
          <a:noFill/>
        </p:spPr>
        <p:txBody>
          <a:bodyPr wrap="square" rtlCol="0">
            <a:spAutoFit/>
          </a:bodyPr>
          <a:lstStyle/>
          <a:p>
            <a:pPr algn="ctr"/>
            <a:r>
              <a:rPr lang="en-US" dirty="0" smtClean="0">
                <a:solidFill>
                  <a:schemeClr val="bg1"/>
                </a:solidFill>
              </a:rPr>
              <a:t>       Assess educational </a:t>
            </a:r>
          </a:p>
          <a:p>
            <a:pPr algn="ctr"/>
            <a:r>
              <a:rPr lang="en-US" dirty="0" smtClean="0">
                <a:solidFill>
                  <a:schemeClr val="bg1"/>
                </a:solidFill>
              </a:rPr>
              <a:t>&amp; community development outcomes and the role for partnerships assisting through  </a:t>
            </a:r>
          </a:p>
          <a:p>
            <a:pPr algn="ctr"/>
            <a:r>
              <a:rPr lang="en-US" dirty="0">
                <a:solidFill>
                  <a:schemeClr val="bg1"/>
                </a:solidFill>
              </a:rPr>
              <a:t> </a:t>
            </a:r>
            <a:r>
              <a:rPr lang="en-US" dirty="0" smtClean="0">
                <a:solidFill>
                  <a:schemeClr val="bg1"/>
                </a:solidFill>
              </a:rPr>
              <a:t>  designs, education,  advocacy and research.</a:t>
            </a:r>
          </a:p>
          <a:p>
            <a:pPr algn="ctr"/>
            <a:endParaRPr lang="en-US" dirty="0">
              <a:solidFill>
                <a:schemeClr val="bg1"/>
              </a:solidFill>
            </a:endParaRPr>
          </a:p>
        </p:txBody>
      </p:sp>
      <p:sp>
        <p:nvSpPr>
          <p:cNvPr id="11" name="TextBox 10"/>
          <p:cNvSpPr txBox="1"/>
          <p:nvPr/>
        </p:nvSpPr>
        <p:spPr>
          <a:xfrm>
            <a:off x="1561384" y="2587728"/>
            <a:ext cx="2569216" cy="2585323"/>
          </a:xfrm>
          <a:prstGeom prst="rect">
            <a:avLst/>
          </a:prstGeom>
          <a:noFill/>
        </p:spPr>
        <p:txBody>
          <a:bodyPr wrap="square" rtlCol="0">
            <a:spAutoFit/>
          </a:bodyPr>
          <a:lstStyle/>
          <a:p>
            <a:r>
              <a:rPr lang="en-US" dirty="0" smtClean="0">
                <a:solidFill>
                  <a:srgbClr val="FFFFFF"/>
                </a:solidFill>
              </a:rPr>
              <a:t>Elders, media,</a:t>
            </a:r>
          </a:p>
          <a:p>
            <a:r>
              <a:rPr lang="en-US" dirty="0" smtClean="0">
                <a:solidFill>
                  <a:srgbClr val="FFFFFF"/>
                </a:solidFill>
              </a:rPr>
              <a:t>articles, video,</a:t>
            </a:r>
          </a:p>
          <a:p>
            <a:r>
              <a:rPr lang="en-US" dirty="0">
                <a:solidFill>
                  <a:srgbClr val="FFFFFF"/>
                </a:solidFill>
              </a:rPr>
              <a:t>p</a:t>
            </a:r>
            <a:r>
              <a:rPr lang="en-US" dirty="0" smtClean="0">
                <a:solidFill>
                  <a:srgbClr val="FFFFFF"/>
                </a:solidFill>
              </a:rPr>
              <a:t>resentations</a:t>
            </a:r>
          </a:p>
          <a:p>
            <a:r>
              <a:rPr lang="en-US" dirty="0" smtClean="0">
                <a:solidFill>
                  <a:srgbClr val="FFFFFF"/>
                </a:solidFill>
              </a:rPr>
              <a:t>mobilize and transmit knowledge to make waves of change in policy, First Nations</a:t>
            </a:r>
            <a:endParaRPr lang="en-US" dirty="0">
              <a:solidFill>
                <a:srgbClr val="FFFFFF"/>
              </a:solidFill>
            </a:endParaRPr>
          </a:p>
          <a:p>
            <a:r>
              <a:rPr lang="en-US" dirty="0" smtClean="0">
                <a:solidFill>
                  <a:srgbClr val="FFFFFF"/>
                </a:solidFill>
              </a:rPr>
              <a:t>and other  </a:t>
            </a:r>
          </a:p>
          <a:p>
            <a:r>
              <a:rPr lang="en-US" dirty="0" smtClean="0">
                <a:solidFill>
                  <a:srgbClr val="FFFFFF"/>
                </a:solidFill>
              </a:rPr>
              <a:t>communities </a:t>
            </a:r>
          </a:p>
        </p:txBody>
      </p:sp>
    </p:spTree>
    <p:extLst>
      <p:ext uri="{BB962C8B-B14F-4D97-AF65-F5344CB8AC3E}">
        <p14:creationId xmlns:p14="http://schemas.microsoft.com/office/powerpoint/2010/main" val="15080744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74638"/>
            <a:ext cx="6934200" cy="715963"/>
          </a:xfrm>
        </p:spPr>
        <p:txBody>
          <a:bodyPr/>
          <a:lstStyle/>
          <a:p>
            <a:r>
              <a:rPr lang="en-US" dirty="0" smtClean="0"/>
              <a:t>Menu of Course Options</a:t>
            </a:r>
            <a:endParaRPr lang="en-US" dirty="0"/>
          </a:p>
        </p:txBody>
      </p:sp>
      <p:sp>
        <p:nvSpPr>
          <p:cNvPr id="4" name="Rectangle 3"/>
          <p:cNvSpPr/>
          <p:nvPr/>
        </p:nvSpPr>
        <p:spPr>
          <a:xfrm>
            <a:off x="304800" y="990601"/>
            <a:ext cx="8153400" cy="5940088"/>
          </a:xfrm>
          <a:prstGeom prst="rect">
            <a:avLst/>
          </a:prstGeom>
        </p:spPr>
        <p:txBody>
          <a:bodyPr wrap="square">
            <a:spAutoFit/>
          </a:bodyPr>
          <a:lstStyle/>
          <a:p>
            <a:r>
              <a:rPr lang="en-US" sz="2000" dirty="0"/>
              <a:t>The Indigenous food systems curriculum will focus on </a:t>
            </a:r>
            <a:r>
              <a:rPr lang="en-US" sz="2000" dirty="0" smtClean="0"/>
              <a:t>2 types </a:t>
            </a:r>
            <a:r>
              <a:rPr lang="en-US" sz="2000" dirty="0"/>
              <a:t>of courses: </a:t>
            </a:r>
            <a:endParaRPr lang="en-US" sz="2000" dirty="0" smtClean="0"/>
          </a:p>
          <a:p>
            <a:pPr marL="342900" indent="-342900">
              <a:buAutoNum type="arabicPeriod"/>
            </a:pPr>
            <a:r>
              <a:rPr lang="en-US" sz="2000" dirty="0" smtClean="0"/>
              <a:t>Courses </a:t>
            </a:r>
            <a:r>
              <a:rPr lang="en-US" sz="2000" dirty="0"/>
              <a:t>focused on theory and practice will provide a menu of course </a:t>
            </a:r>
            <a:r>
              <a:rPr lang="en-US" sz="2000" dirty="0" smtClean="0"/>
              <a:t>options. These UM courses include: AGRI 2300, DAGR 0540, DAGR 0910, REC 2130, REC 3770. </a:t>
            </a:r>
          </a:p>
          <a:p>
            <a:pPr marL="342900" indent="-342900">
              <a:buAutoNum type="arabicPeriod"/>
            </a:pPr>
            <a:endParaRPr lang="en-US" sz="2000" dirty="0" smtClean="0"/>
          </a:p>
          <a:p>
            <a:pPr marL="285750" indent="-285750">
              <a:buFont typeface="Arial" panose="020B0604020202020204" pitchFamily="34" charset="0"/>
              <a:buChar char="•"/>
            </a:pPr>
            <a:r>
              <a:rPr lang="en-US" sz="2000" dirty="0" smtClean="0"/>
              <a:t>The </a:t>
            </a:r>
            <a:r>
              <a:rPr lang="en-US" sz="2000" dirty="0"/>
              <a:t>2021/22 offering of DAGR </a:t>
            </a:r>
            <a:r>
              <a:rPr lang="en-US" sz="2000" dirty="0" smtClean="0"/>
              <a:t>0540 </a:t>
            </a:r>
            <a:r>
              <a:rPr lang="en-US" sz="2000" dirty="0"/>
              <a:t>and </a:t>
            </a:r>
            <a:r>
              <a:rPr lang="en-US" sz="2000" dirty="0" smtClean="0"/>
              <a:t>9190 </a:t>
            </a:r>
            <a:r>
              <a:rPr lang="en-US" sz="2000" dirty="0"/>
              <a:t>would be in Winter 2022. With the support of the Director of the School of Agriculture Michele Rogalsky, some instructors of other courses have committed to incorporate Indigenous materials and knowledge into their program. FAFS has several courses that could be considered for inclusion for a proposed diploma or micro credential in Indigenous Food Systems (i.e., HNSC 1000, HNSC 1200, HNSC 1210, ABIZ 1000, ABIZ 3630, ABIZ 2610, AGRI 3030, AGRI 2620). </a:t>
            </a:r>
            <a:endParaRPr lang="en-US" sz="2000" dirty="0" smtClean="0"/>
          </a:p>
          <a:p>
            <a:endParaRPr lang="en-US" sz="2000" dirty="0" smtClean="0"/>
          </a:p>
          <a:p>
            <a:pPr marL="285750" indent="-285750">
              <a:buFont typeface="Arial" panose="020B0604020202020204" pitchFamily="34" charset="0"/>
              <a:buChar char="•"/>
            </a:pPr>
            <a:r>
              <a:rPr lang="en-US" sz="2000" dirty="0" smtClean="0"/>
              <a:t>The </a:t>
            </a:r>
            <a:r>
              <a:rPr lang="en-US" sz="2000" dirty="0"/>
              <a:t>final course options will be determined through on-going dialogue and review with BON and other First Nation and Metis communities and Indigenous students to allow continuous improvement. </a:t>
            </a:r>
          </a:p>
        </p:txBody>
      </p:sp>
    </p:spTree>
    <p:extLst>
      <p:ext uri="{BB962C8B-B14F-4D97-AF65-F5344CB8AC3E}">
        <p14:creationId xmlns:p14="http://schemas.microsoft.com/office/powerpoint/2010/main" val="12416539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382000" cy="1143000"/>
          </a:xfrm>
        </p:spPr>
        <p:txBody>
          <a:bodyPr/>
          <a:lstStyle/>
          <a:p>
            <a:pPr algn="ctr"/>
            <a:r>
              <a:rPr lang="en-US" dirty="0" smtClean="0">
                <a:solidFill>
                  <a:schemeClr val="tx2">
                    <a:lumMod val="75000"/>
                  </a:schemeClr>
                </a:solidFill>
              </a:rPr>
              <a:t>REC 3770: </a:t>
            </a:r>
            <a:r>
              <a:rPr lang="en-US" sz="4400" dirty="0">
                <a:solidFill>
                  <a:schemeClr val="tx2">
                    <a:lumMod val="75000"/>
                  </a:schemeClr>
                </a:solidFill>
              </a:rPr>
              <a:t>Indigenous Perspectives on Land-Based Education</a:t>
            </a:r>
            <a:endParaRPr lang="en-US" dirty="0">
              <a:solidFill>
                <a:schemeClr val="tx2">
                  <a:lumMod val="75000"/>
                </a:schemeClr>
              </a:solidFill>
            </a:endParaRPr>
          </a:p>
        </p:txBody>
      </p:sp>
      <p:sp>
        <p:nvSpPr>
          <p:cNvPr id="3" name="Content Placeholder 2"/>
          <p:cNvSpPr>
            <a:spLocks noGrp="1"/>
          </p:cNvSpPr>
          <p:nvPr>
            <p:ph idx="1"/>
          </p:nvPr>
        </p:nvSpPr>
        <p:spPr>
          <a:xfrm>
            <a:off x="76200" y="1600200"/>
            <a:ext cx="8610600" cy="4800600"/>
          </a:xfrm>
        </p:spPr>
        <p:txBody>
          <a:bodyPr/>
          <a:lstStyle/>
          <a:p>
            <a:pPr marL="114300" indent="0">
              <a:buNone/>
            </a:pPr>
            <a:r>
              <a:rPr lang="en-US" sz="2400" dirty="0">
                <a:solidFill>
                  <a:srgbClr val="000000"/>
                </a:solidFill>
                <a:latin typeface="Helvetica" panose="020B0604020202020204" pitchFamily="34" charset="0"/>
              </a:rPr>
              <a:t>This course provides an introduction, overview and exploration of Indigenous knowledge systems and ways of knowing as an entry point to understanding Indigenous land-based education on Turtle Island (North America). Treaties, stories, traditional ecological knowledge and ways of living as well as an intensive land-based experiential learning weekend will be used to explore historical and contemporary Indigenous perspectives of the land and land-based education. Prerequisite: </a:t>
            </a:r>
            <a:r>
              <a:rPr lang="en-US" sz="2400" dirty="0">
                <a:solidFill>
                  <a:srgbClr val="005D61"/>
                </a:solidFill>
                <a:latin typeface="Helvetica" panose="020B0604020202020204" pitchFamily="34" charset="0"/>
                <a:hlinkClick r:id="rId2" tooltip="REC 2130"/>
              </a:rPr>
              <a:t>REC 2130</a:t>
            </a:r>
            <a:r>
              <a:rPr lang="en-US" sz="2400" dirty="0">
                <a:solidFill>
                  <a:srgbClr val="000000"/>
                </a:solidFill>
                <a:latin typeface="Helvetica" panose="020B0604020202020204" pitchFamily="34" charset="0"/>
              </a:rPr>
              <a:t> (C) or permission of </a:t>
            </a:r>
            <a:r>
              <a:rPr lang="en-US" sz="2400" dirty="0" smtClean="0">
                <a:solidFill>
                  <a:srgbClr val="000000"/>
                </a:solidFill>
                <a:latin typeface="Helvetica" panose="020B0604020202020204" pitchFamily="34" charset="0"/>
              </a:rPr>
              <a:t>instructor.</a:t>
            </a:r>
          </a:p>
          <a:p>
            <a:pPr marL="114300" indent="0">
              <a:buNone/>
            </a:pPr>
            <a:r>
              <a:rPr lang="en-US" sz="2400" dirty="0" smtClean="0">
                <a:solidFill>
                  <a:srgbClr val="000000"/>
                </a:solidFill>
                <a:latin typeface="Helvetica" panose="020B0604020202020204" pitchFamily="34" charset="0"/>
              </a:rPr>
              <a:t>DR. BRIAN RICE</a:t>
            </a:r>
            <a:endParaRPr lang="en-US" dirty="0"/>
          </a:p>
        </p:txBody>
      </p:sp>
      <p:pic>
        <p:nvPicPr>
          <p:cNvPr id="4" name="Content Placeholder 3" descr="112_112.JPG">
            <a:hlinkClick r:id="rId3"/>
          </p:cNvPr>
          <p:cNvPicPr>
            <a:picLocks noChangeAspect="1"/>
          </p:cNvPicPr>
          <p:nvPr/>
        </p:nvPicPr>
        <p:blipFill>
          <a:blip r:embed="rId4" cstate="email">
            <a:extLst>
              <a:ext uri="{28A0092B-C50C-407E-A947-70E740481C1C}">
                <a14:useLocalDpi xmlns:a14="http://schemas.microsoft.com/office/drawing/2010/main" val="0"/>
              </a:ext>
            </a:extLst>
          </a:blip>
          <a:srcRect t="8000" b="8000"/>
          <a:stretch>
            <a:fillRect/>
          </a:stretch>
        </p:blipFill>
        <p:spPr>
          <a:xfrm>
            <a:off x="2819400" y="5025478"/>
            <a:ext cx="2908765" cy="1832522"/>
          </a:xfrm>
          <a:prstGeom prst="rect">
            <a:avLst/>
          </a:prstGeom>
        </p:spPr>
      </p:pic>
      <p:pic>
        <p:nvPicPr>
          <p:cNvPr id="5" name="Picture 4" descr="IMG_4381.JP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943601" y="4913886"/>
            <a:ext cx="2288858" cy="1944114"/>
          </a:xfrm>
          <a:prstGeom prst="rect">
            <a:avLst/>
          </a:prstGeom>
        </p:spPr>
      </p:pic>
    </p:spTree>
    <p:extLst>
      <p:ext uri="{BB962C8B-B14F-4D97-AF65-F5344CB8AC3E}">
        <p14:creationId xmlns:p14="http://schemas.microsoft.com/office/powerpoint/2010/main" val="18906880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9220200" cy="1477962"/>
          </a:xfrm>
        </p:spPr>
        <p:txBody>
          <a:bodyPr/>
          <a:lstStyle/>
          <a:p>
            <a:pPr algn="ctr"/>
            <a:r>
              <a:rPr lang="en-US" dirty="0" smtClean="0">
                <a:solidFill>
                  <a:schemeClr val="tx2">
                    <a:lumMod val="75000"/>
                  </a:schemeClr>
                </a:solidFill>
              </a:rPr>
              <a:t>REC </a:t>
            </a:r>
            <a:r>
              <a:rPr lang="en-US" dirty="0">
                <a:solidFill>
                  <a:schemeClr val="tx2">
                    <a:lumMod val="75000"/>
                  </a:schemeClr>
                </a:solidFill>
              </a:rPr>
              <a:t>2130 - Introduction to </a:t>
            </a:r>
            <a:r>
              <a:rPr lang="en-US" dirty="0" smtClean="0">
                <a:solidFill>
                  <a:schemeClr val="tx2">
                    <a:lumMod val="75000"/>
                  </a:schemeClr>
                </a:solidFill>
              </a:rPr>
              <a:t/>
            </a:r>
            <a:br>
              <a:rPr lang="en-US" dirty="0" smtClean="0">
                <a:solidFill>
                  <a:schemeClr val="tx2">
                    <a:lumMod val="75000"/>
                  </a:schemeClr>
                </a:solidFill>
              </a:rPr>
            </a:br>
            <a:r>
              <a:rPr lang="en-US" dirty="0" smtClean="0">
                <a:solidFill>
                  <a:schemeClr val="tx2">
                    <a:lumMod val="75000"/>
                  </a:schemeClr>
                </a:solidFill>
              </a:rPr>
              <a:t>Outdoor &amp; </a:t>
            </a:r>
            <a:r>
              <a:rPr lang="en-US" dirty="0">
                <a:solidFill>
                  <a:schemeClr val="tx2">
                    <a:lumMod val="75000"/>
                  </a:schemeClr>
                </a:solidFill>
              </a:rPr>
              <a:t>Land-Based Recreation</a:t>
            </a:r>
            <a:r>
              <a:rPr lang="en-US" dirty="0">
                <a:solidFill>
                  <a:srgbClr val="000000"/>
                </a:solidFill>
              </a:rPr>
              <a:t/>
            </a:r>
            <a:br>
              <a:rPr lang="en-US" dirty="0">
                <a:solidFill>
                  <a:srgbClr val="000000"/>
                </a:solidFill>
              </a:rPr>
            </a:br>
            <a:endParaRPr lang="en-US" dirty="0">
              <a:solidFill>
                <a:schemeClr val="tx2">
                  <a:lumMod val="75000"/>
                </a:schemeClr>
              </a:solidFill>
            </a:endParaRPr>
          </a:p>
        </p:txBody>
      </p:sp>
      <p:sp>
        <p:nvSpPr>
          <p:cNvPr id="3" name="Content Placeholder 2"/>
          <p:cNvSpPr>
            <a:spLocks noGrp="1"/>
          </p:cNvSpPr>
          <p:nvPr>
            <p:ph idx="1"/>
          </p:nvPr>
        </p:nvSpPr>
        <p:spPr>
          <a:xfrm>
            <a:off x="76200" y="1524000"/>
            <a:ext cx="8458200" cy="4876800"/>
          </a:xfrm>
        </p:spPr>
        <p:txBody>
          <a:bodyPr/>
          <a:lstStyle/>
          <a:p>
            <a:pPr marL="114300" indent="0">
              <a:buNone/>
            </a:pPr>
            <a:r>
              <a:rPr lang="en-US" sz="2800" dirty="0">
                <a:solidFill>
                  <a:srgbClr val="000000"/>
                </a:solidFill>
              </a:rPr>
              <a:t>This course provides an introduction to both Indigenous and non-Indigenous perspectives on land-based education and outdoor recreation. Students examine how as individuals and groups we can build strong relationships and a robust sense of connection with others, with the land, the outdoors, and with recreation through academic and experiential explorations. Prerequisite: KPER 1400 o</a:t>
            </a:r>
            <a:r>
              <a:rPr lang="en-US" sz="2800" dirty="0" smtClean="0">
                <a:solidFill>
                  <a:srgbClr val="000000"/>
                </a:solidFill>
              </a:rPr>
              <a:t>r </a:t>
            </a:r>
            <a:r>
              <a:rPr lang="en-US" sz="2800" dirty="0">
                <a:solidFill>
                  <a:srgbClr val="000000"/>
                </a:solidFill>
              </a:rPr>
              <a:t>permission of instructor</a:t>
            </a:r>
            <a:r>
              <a:rPr lang="en-US" sz="2800" dirty="0" smtClean="0">
                <a:solidFill>
                  <a:srgbClr val="000000"/>
                </a:solidFill>
              </a:rPr>
              <a:t>.</a:t>
            </a:r>
          </a:p>
          <a:p>
            <a:pPr marL="114300" indent="0">
              <a:buNone/>
            </a:pPr>
            <a:r>
              <a:rPr lang="en-US" sz="2800" dirty="0" smtClean="0">
                <a:solidFill>
                  <a:srgbClr val="000000"/>
                </a:solidFill>
              </a:rPr>
              <a:t>DR. DAN HENHAWK</a:t>
            </a:r>
            <a:r>
              <a:rPr lang="en-US" dirty="0">
                <a:solidFill>
                  <a:srgbClr val="000000"/>
                </a:solidFill>
              </a:rPr>
              <a:t/>
            </a:r>
            <a:br>
              <a:rPr lang="en-US" dirty="0">
                <a:solidFill>
                  <a:srgbClr val="000000"/>
                </a:solidFill>
              </a:rPr>
            </a:br>
            <a:endParaRPr lang="en-US" dirty="0">
              <a:solidFill>
                <a:srgbClr val="000000"/>
              </a:solidFill>
            </a:endParaRPr>
          </a:p>
          <a:p>
            <a:pPr marL="114300" indent="0">
              <a:buNone/>
            </a:pPr>
            <a:endParaRPr lang="en-US" dirty="0"/>
          </a:p>
        </p:txBody>
      </p:sp>
      <p:pic>
        <p:nvPicPr>
          <p:cNvPr id="5" name="Picture 2" descr="bestpicleafrapids.jpg"/>
          <p:cNvPicPr>
            <a:picLocks noChangeAspect="1"/>
          </p:cNvPicPr>
          <p:nvPr/>
        </p:nvPicPr>
        <p:blipFill>
          <a:blip r:embed="rId2" cstate="email">
            <a:extLst>
              <a:ext uri="{28A0092B-C50C-407E-A947-70E740481C1C}">
                <a14:useLocalDpi xmlns:a14="http://schemas.microsoft.com/office/drawing/2010/main" val="0"/>
              </a:ext>
            </a:extLst>
          </a:blip>
          <a:srcRect l="31567" t="24048"/>
          <a:stretch>
            <a:fillRect/>
          </a:stretch>
        </p:blipFill>
        <p:spPr bwMode="auto">
          <a:xfrm>
            <a:off x="3276600" y="5015781"/>
            <a:ext cx="2367575" cy="17134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3"/>
          <a:stretch>
            <a:fillRect/>
          </a:stretch>
        </p:blipFill>
        <p:spPr>
          <a:xfrm>
            <a:off x="6172200" y="4905603"/>
            <a:ext cx="2223155" cy="1958493"/>
          </a:xfrm>
          <a:prstGeom prst="rect">
            <a:avLst/>
          </a:prstGeom>
        </p:spPr>
      </p:pic>
    </p:spTree>
    <p:extLst>
      <p:ext uri="{BB962C8B-B14F-4D97-AF65-F5344CB8AC3E}">
        <p14:creationId xmlns:p14="http://schemas.microsoft.com/office/powerpoint/2010/main" val="17505073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9220200" cy="1477962"/>
          </a:xfrm>
        </p:spPr>
        <p:txBody>
          <a:bodyPr/>
          <a:lstStyle/>
          <a:p>
            <a:pPr algn="ctr"/>
            <a:r>
              <a:rPr lang="en-US" dirty="0" smtClean="0">
                <a:solidFill>
                  <a:schemeClr val="tx2">
                    <a:lumMod val="75000"/>
                  </a:schemeClr>
                </a:solidFill>
              </a:rPr>
              <a:t>AGRI </a:t>
            </a:r>
            <a:r>
              <a:rPr lang="en-US" dirty="0">
                <a:solidFill>
                  <a:schemeClr val="tx2">
                    <a:lumMod val="75000"/>
                  </a:schemeClr>
                </a:solidFill>
              </a:rPr>
              <a:t>2300 </a:t>
            </a:r>
            <a:r>
              <a:rPr lang="en-US" dirty="0" smtClean="0">
                <a:solidFill>
                  <a:schemeClr val="tx2">
                    <a:lumMod val="75000"/>
                  </a:schemeClr>
                </a:solidFill>
              </a:rPr>
              <a:t>– </a:t>
            </a:r>
            <a:br>
              <a:rPr lang="en-US" dirty="0" smtClean="0">
                <a:solidFill>
                  <a:schemeClr val="tx2">
                    <a:lumMod val="75000"/>
                  </a:schemeClr>
                </a:solidFill>
              </a:rPr>
            </a:br>
            <a:r>
              <a:rPr lang="en-US" dirty="0" smtClean="0">
                <a:solidFill>
                  <a:schemeClr val="tx2">
                    <a:lumMod val="75000"/>
                  </a:schemeClr>
                </a:solidFill>
              </a:rPr>
              <a:t>Indigenous </a:t>
            </a:r>
            <a:r>
              <a:rPr lang="en-US" dirty="0">
                <a:solidFill>
                  <a:schemeClr val="tx2">
                    <a:lumMod val="75000"/>
                  </a:schemeClr>
                </a:solidFill>
              </a:rPr>
              <a:t>Issues in Food </a:t>
            </a:r>
            <a:r>
              <a:rPr lang="en-US" dirty="0" smtClean="0">
                <a:solidFill>
                  <a:schemeClr val="tx2">
                    <a:lumMod val="75000"/>
                  </a:schemeClr>
                </a:solidFill>
              </a:rPr>
              <a:t>Systems</a:t>
            </a:r>
            <a:endParaRPr lang="en-US" dirty="0">
              <a:solidFill>
                <a:schemeClr val="tx2">
                  <a:lumMod val="75000"/>
                </a:schemeClr>
              </a:solidFill>
            </a:endParaRPr>
          </a:p>
        </p:txBody>
      </p:sp>
      <p:sp>
        <p:nvSpPr>
          <p:cNvPr id="3" name="Content Placeholder 2"/>
          <p:cNvSpPr>
            <a:spLocks noGrp="1"/>
          </p:cNvSpPr>
          <p:nvPr>
            <p:ph idx="1"/>
          </p:nvPr>
        </p:nvSpPr>
        <p:spPr>
          <a:xfrm>
            <a:off x="76200" y="1524000"/>
            <a:ext cx="8458200" cy="4876800"/>
          </a:xfrm>
        </p:spPr>
        <p:txBody>
          <a:bodyPr/>
          <a:lstStyle/>
          <a:p>
            <a:pPr marL="114300" indent="0">
              <a:buNone/>
            </a:pPr>
            <a:r>
              <a:rPr lang="en-US" sz="2800" dirty="0">
                <a:solidFill>
                  <a:srgbClr val="000000"/>
                </a:solidFill>
              </a:rPr>
              <a:t>This course provides an introduction to both Indigenous and non-Indigenous perspectives on land-based education and outdoor recreation. Students examine how as individuals and groups we can build strong relationships and a robust sense of connection with others, with the land, the outdoors, and with recreation through academic and experiential explorations. Prerequisite: KPER 1400 o</a:t>
            </a:r>
            <a:r>
              <a:rPr lang="en-US" sz="2800" dirty="0" smtClean="0">
                <a:solidFill>
                  <a:srgbClr val="000000"/>
                </a:solidFill>
              </a:rPr>
              <a:t>r </a:t>
            </a:r>
            <a:r>
              <a:rPr lang="en-US" sz="2800" dirty="0">
                <a:solidFill>
                  <a:srgbClr val="000000"/>
                </a:solidFill>
              </a:rPr>
              <a:t>permission of instructor</a:t>
            </a:r>
            <a:r>
              <a:rPr lang="en-US" sz="2800" dirty="0" smtClean="0">
                <a:solidFill>
                  <a:srgbClr val="000000"/>
                </a:solidFill>
              </a:rPr>
              <a:t>.</a:t>
            </a:r>
          </a:p>
          <a:p>
            <a:pPr marL="114300" indent="0">
              <a:buNone/>
            </a:pPr>
            <a:r>
              <a:rPr lang="en-US" sz="2800" dirty="0" smtClean="0">
                <a:solidFill>
                  <a:srgbClr val="000000"/>
                </a:solidFill>
              </a:rPr>
              <a:t>DR. KYLE BOBIWASH</a:t>
            </a:r>
            <a:r>
              <a:rPr lang="en-US" dirty="0">
                <a:solidFill>
                  <a:srgbClr val="000000"/>
                </a:solidFill>
              </a:rPr>
              <a:t/>
            </a:r>
            <a:br>
              <a:rPr lang="en-US" dirty="0">
                <a:solidFill>
                  <a:srgbClr val="000000"/>
                </a:solidFill>
              </a:rPr>
            </a:br>
            <a:endParaRPr lang="en-US" dirty="0">
              <a:solidFill>
                <a:srgbClr val="000000"/>
              </a:solidFill>
            </a:endParaRPr>
          </a:p>
          <a:p>
            <a:pPr marL="114300" indent="0">
              <a:buNone/>
            </a:pPr>
            <a:endParaRPr lang="en-US" dirty="0"/>
          </a:p>
        </p:txBody>
      </p:sp>
      <p:pic>
        <p:nvPicPr>
          <p:cNvPr id="4" name="Picture 3" descr="IMG_8510.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733800" y="4953000"/>
            <a:ext cx="2667000" cy="1778000"/>
          </a:xfrm>
          <a:prstGeom prst="rect">
            <a:avLst/>
          </a:prstGeom>
        </p:spPr>
      </p:pic>
    </p:spTree>
    <p:extLst>
      <p:ext uri="{BB962C8B-B14F-4D97-AF65-F5344CB8AC3E}">
        <p14:creationId xmlns:p14="http://schemas.microsoft.com/office/powerpoint/2010/main" val="10374222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DAGR 09190: </a:t>
            </a:r>
            <a:r>
              <a:rPr lang="en-US" dirty="0" smtClean="0"/>
              <a:t>Sustainable </a:t>
            </a:r>
            <a:r>
              <a:rPr lang="en-US" dirty="0" err="1"/>
              <a:t>Agri</a:t>
            </a:r>
            <a:r>
              <a:rPr lang="en-US" dirty="0"/>
              <a:t>-food Systems</a:t>
            </a:r>
          </a:p>
        </p:txBody>
      </p:sp>
      <p:sp>
        <p:nvSpPr>
          <p:cNvPr id="3" name="Content Placeholder 2"/>
          <p:cNvSpPr>
            <a:spLocks noGrp="1"/>
          </p:cNvSpPr>
          <p:nvPr>
            <p:ph idx="1"/>
          </p:nvPr>
        </p:nvSpPr>
        <p:spPr/>
        <p:txBody>
          <a:bodyPr/>
          <a:lstStyle/>
          <a:p>
            <a:pPr marL="114300" indent="0" algn="ctr">
              <a:buNone/>
            </a:pPr>
            <a:r>
              <a:rPr lang="en-US" b="1" dirty="0" smtClean="0"/>
              <a:t>Distance education offering for </a:t>
            </a:r>
            <a:r>
              <a:rPr lang="en-US" b="1" dirty="0" err="1" smtClean="0"/>
              <a:t>Kitigay</a:t>
            </a:r>
            <a:endParaRPr lang="en-US" b="1" dirty="0"/>
          </a:p>
          <a:p>
            <a:pPr marL="114300" indent="0">
              <a:buNone/>
            </a:pPr>
            <a:r>
              <a:rPr lang="en-US" b="1" dirty="0" smtClean="0"/>
              <a:t>Course </a:t>
            </a:r>
            <a:r>
              <a:rPr lang="en-US" b="1" dirty="0"/>
              <a:t>Calendar Description- </a:t>
            </a:r>
            <a:r>
              <a:rPr lang="en-US" dirty="0"/>
              <a:t/>
            </a:r>
            <a:br>
              <a:rPr lang="en-US" dirty="0"/>
            </a:br>
            <a:r>
              <a:rPr lang="en-US" dirty="0"/>
              <a:t>The </a:t>
            </a:r>
            <a:r>
              <a:rPr lang="en-US" dirty="0" err="1"/>
              <a:t>agri</a:t>
            </a:r>
            <a:r>
              <a:rPr lang="en-US" dirty="0"/>
              <a:t>-food system encompasses how food is being produced, processed, transported, marketed and consumed. The three pillars of sustainability (economic, social and environmental) will be used to evaluate and improve agricultural sustainability, and will also be applied to the </a:t>
            </a:r>
            <a:r>
              <a:rPr lang="en-US" dirty="0" err="1"/>
              <a:t>agri</a:t>
            </a:r>
            <a:r>
              <a:rPr lang="en-US" dirty="0"/>
              <a:t>-food system (beyond production).    Sustainable solutions are unique to each agricultural situation and require long-term thinking and evidence-based decision-making. Focus will be on the balance between food production practices and protecting the natural resources on which agriculture is reliant. </a:t>
            </a:r>
            <a:br>
              <a:rPr lang="en-US" dirty="0"/>
            </a:br>
            <a:endParaRPr lang="en-US" dirty="0"/>
          </a:p>
          <a:p>
            <a:r>
              <a:rPr lang="en-US" b="1" dirty="0" smtClean="0"/>
              <a:t>Instructor Name</a:t>
            </a:r>
            <a:r>
              <a:rPr lang="en-US" b="1" dirty="0"/>
              <a:t>: </a:t>
            </a:r>
            <a:r>
              <a:rPr lang="en-US" dirty="0"/>
              <a:t>Maggie Abwao</a:t>
            </a:r>
          </a:p>
        </p:txBody>
      </p:sp>
      <p:pic>
        <p:nvPicPr>
          <p:cNvPr id="5" name="Picture 4" descr="IMG_9668.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907823" y="457200"/>
            <a:ext cx="2247900" cy="1261979"/>
          </a:xfrm>
          <a:prstGeom prst="rect">
            <a:avLst/>
          </a:prstGeom>
        </p:spPr>
      </p:pic>
      <p:pic>
        <p:nvPicPr>
          <p:cNvPr id="6" name="Content Placeholder 5" descr="DSC04300.JPG">
            <a:hlinkClick r:id="rId3"/>
          </p:cNvPr>
          <p:cNvPicPr>
            <a:picLocks noChangeAspect="1"/>
          </p:cNvPicPr>
          <p:nvPr/>
        </p:nvPicPr>
        <p:blipFill>
          <a:blip r:embed="rId4" cstate="email">
            <a:extLst>
              <a:ext uri="{28A0092B-C50C-407E-A947-70E740481C1C}">
                <a14:useLocalDpi xmlns:a14="http://schemas.microsoft.com/office/drawing/2010/main" val="0"/>
              </a:ext>
            </a:extLst>
          </a:blip>
          <a:srcRect t="-2940" b="-2940"/>
          <a:stretch>
            <a:fillRect/>
          </a:stretch>
        </p:blipFill>
        <p:spPr bwMode="auto">
          <a:xfrm>
            <a:off x="6019800" y="5319032"/>
            <a:ext cx="2209800" cy="15389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Tree>
    <p:extLst>
      <p:ext uri="{BB962C8B-B14F-4D97-AF65-F5344CB8AC3E}">
        <p14:creationId xmlns:p14="http://schemas.microsoft.com/office/powerpoint/2010/main" val="17774574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7772400" cy="1554162"/>
          </a:xfrm>
        </p:spPr>
        <p:txBody>
          <a:bodyPr/>
          <a:lstStyle/>
          <a:p>
            <a:r>
              <a:rPr lang="en-US" dirty="0" smtClean="0"/>
              <a:t>DAGR </a:t>
            </a:r>
            <a:r>
              <a:rPr lang="en-US" dirty="0"/>
              <a:t>0540 Exploring New Opportunities in Adding On-Farm </a:t>
            </a:r>
            <a:r>
              <a:rPr lang="en-US" dirty="0" smtClean="0"/>
              <a:t>Value</a:t>
            </a:r>
            <a:endParaRPr lang="en-US" dirty="0"/>
          </a:p>
        </p:txBody>
      </p:sp>
      <p:sp>
        <p:nvSpPr>
          <p:cNvPr id="3" name="Content Placeholder 2"/>
          <p:cNvSpPr>
            <a:spLocks noGrp="1"/>
          </p:cNvSpPr>
          <p:nvPr>
            <p:ph idx="1"/>
          </p:nvPr>
        </p:nvSpPr>
        <p:spPr>
          <a:xfrm>
            <a:off x="228600" y="2057400"/>
            <a:ext cx="7848600" cy="4343400"/>
          </a:xfrm>
        </p:spPr>
        <p:txBody>
          <a:bodyPr/>
          <a:lstStyle/>
          <a:p>
            <a:pPr marL="114300" indent="0">
              <a:buNone/>
            </a:pPr>
            <a:r>
              <a:rPr lang="en-US" b="1" dirty="0" smtClean="0"/>
              <a:t>Course </a:t>
            </a:r>
            <a:r>
              <a:rPr lang="en-US" b="1" dirty="0"/>
              <a:t>Calendar Description- </a:t>
            </a:r>
            <a:r>
              <a:rPr lang="en-US" dirty="0"/>
              <a:t/>
            </a:r>
            <a:br>
              <a:rPr lang="en-US" dirty="0"/>
            </a:br>
            <a:r>
              <a:rPr lang="en-US" dirty="0"/>
              <a:t>A practical study of the opportunities for farm operators to increase value return for farm products with innovative approaches to production, processing and marketing. Students will learn from case studies the challenges and realities of value chain integration. Students will develop their ability to critically evaluate business plans for farm product enterprises. Prerequisites: DAGR 0480 and ABIZ 0460 Co-requisites: DAGR 0490 and ABIZ </a:t>
            </a:r>
            <a:r>
              <a:rPr lang="en-US" dirty="0" smtClean="0"/>
              <a:t>0470 or permission of instructor – Phil </a:t>
            </a:r>
            <a:r>
              <a:rPr lang="en-US" dirty="0" err="1" smtClean="0"/>
              <a:t>Velhius</a:t>
            </a:r>
            <a:r>
              <a:rPr lang="en-US" dirty="0" smtClean="0"/>
              <a:t>.</a:t>
            </a:r>
          </a:p>
          <a:p>
            <a:pPr marL="114300" indent="0">
              <a:buNone/>
            </a:pPr>
            <a:r>
              <a:rPr lang="en-US" dirty="0" smtClean="0"/>
              <a:t> </a:t>
            </a:r>
            <a:r>
              <a:rPr lang="en-US" dirty="0"/>
              <a:t/>
            </a:r>
            <a:br>
              <a:rPr lang="en-US" dirty="0"/>
            </a:br>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124200" y="5334000"/>
            <a:ext cx="1524000" cy="1143000"/>
          </a:xfrm>
          <a:prstGeom prst="rect">
            <a:avLst/>
          </a:prstGeom>
        </p:spPr>
      </p:pic>
    </p:spTree>
    <p:extLst>
      <p:ext uri="{BB962C8B-B14F-4D97-AF65-F5344CB8AC3E}">
        <p14:creationId xmlns:p14="http://schemas.microsoft.com/office/powerpoint/2010/main" val="10327336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Kitigay</a:t>
            </a:r>
            <a:endParaRPr lang="en-US" dirty="0"/>
          </a:p>
        </p:txBody>
      </p:sp>
      <p:sp>
        <p:nvSpPr>
          <p:cNvPr id="3" name="Rectangle 2"/>
          <p:cNvSpPr/>
          <p:nvPr/>
        </p:nvSpPr>
        <p:spPr>
          <a:xfrm>
            <a:off x="304800" y="3073400"/>
            <a:ext cx="7391400" cy="3539430"/>
          </a:xfrm>
          <a:prstGeom prst="rect">
            <a:avLst/>
          </a:prstGeom>
        </p:spPr>
        <p:txBody>
          <a:bodyPr wrap="square">
            <a:spAutoFit/>
          </a:bodyPr>
          <a:lstStyle/>
          <a:p>
            <a:r>
              <a:rPr lang="en-US" sz="2800" dirty="0" smtClean="0"/>
              <a:t>“</a:t>
            </a:r>
            <a:r>
              <a:rPr lang="en-US" sz="2800" dirty="0" err="1" smtClean="0"/>
              <a:t>Kitigay</a:t>
            </a:r>
            <a:r>
              <a:rPr lang="en-US" sz="2800" dirty="0" smtClean="0"/>
              <a:t>“ is an </a:t>
            </a:r>
            <a:r>
              <a:rPr lang="en-US" sz="2800" dirty="0"/>
              <a:t>Anishinaabe word meaning to </a:t>
            </a:r>
            <a:r>
              <a:rPr lang="en-US" sz="2800" dirty="0" smtClean="0"/>
              <a:t>plant. </a:t>
            </a:r>
            <a:r>
              <a:rPr lang="en-US" sz="2800" dirty="0" err="1" smtClean="0"/>
              <a:t>Kitigay</a:t>
            </a:r>
            <a:r>
              <a:rPr lang="en-US" sz="2800" dirty="0" smtClean="0"/>
              <a:t> </a:t>
            </a:r>
            <a:r>
              <a:rPr lang="en-US" sz="2800" dirty="0"/>
              <a:t>describes the hope for this post-secondary education</a:t>
            </a:r>
            <a:r>
              <a:rPr lang="en-US" sz="2800" dirty="0" smtClean="0"/>
              <a:t>.</a:t>
            </a:r>
          </a:p>
          <a:p>
            <a:endParaRPr lang="en-US" sz="2800" dirty="0"/>
          </a:p>
          <a:p>
            <a:r>
              <a:rPr lang="en-US" sz="2800" dirty="0" smtClean="0"/>
              <a:t> </a:t>
            </a:r>
            <a:r>
              <a:rPr lang="en-US" sz="2800" dirty="0"/>
              <a:t>This </a:t>
            </a:r>
            <a:r>
              <a:rPr lang="en-US" sz="2800" dirty="0" err="1"/>
              <a:t>Kitigay</a:t>
            </a:r>
            <a:r>
              <a:rPr lang="en-US" sz="2800" dirty="0"/>
              <a:t> program is to </a:t>
            </a:r>
            <a:r>
              <a:rPr lang="en-US" sz="2800" dirty="0" smtClean="0"/>
              <a:t>grow </a:t>
            </a:r>
            <a:r>
              <a:rPr lang="en-US" sz="2800" dirty="0"/>
              <a:t>plants but also ideas of reconciliation, Indigenous food </a:t>
            </a:r>
            <a:r>
              <a:rPr lang="en-US" sz="2800" dirty="0" smtClean="0"/>
              <a:t>sovereignty, Indigenous student capacity </a:t>
            </a:r>
            <a:r>
              <a:rPr lang="en-US" sz="2800" dirty="0"/>
              <a:t>and food businesses. </a:t>
            </a:r>
          </a:p>
        </p:txBody>
      </p:sp>
      <p:pic>
        <p:nvPicPr>
          <p:cNvPr id="6" name="Content Placeholder 3" descr="2865519.JPE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a:xfrm>
            <a:off x="3048000" y="38100"/>
            <a:ext cx="5384963" cy="2870843"/>
          </a:xfrm>
          <a:prstGeom prst="rect">
            <a:avLst/>
          </a:prstGeom>
        </p:spPr>
      </p:pic>
    </p:spTree>
    <p:extLst>
      <p:ext uri="{BB962C8B-B14F-4D97-AF65-F5344CB8AC3E}">
        <p14:creationId xmlns:p14="http://schemas.microsoft.com/office/powerpoint/2010/main" val="39107063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92" y="262741"/>
            <a:ext cx="7620000" cy="1143000"/>
          </a:xfrm>
        </p:spPr>
        <p:txBody>
          <a:bodyPr/>
          <a:lstStyle/>
          <a:p>
            <a:r>
              <a:rPr lang="en-US" dirty="0" smtClean="0"/>
              <a:t>Other: SCI courses TBA</a:t>
            </a:r>
            <a:br>
              <a:rPr lang="en-US" dirty="0" smtClean="0"/>
            </a:br>
            <a:r>
              <a:rPr lang="en-US" dirty="0" smtClean="0"/>
              <a:t>&amp; Elder/ Access Supports</a:t>
            </a:r>
            <a:endParaRPr lang="en-US" dirty="0"/>
          </a:p>
        </p:txBody>
      </p:sp>
      <p:pic>
        <p:nvPicPr>
          <p:cNvPr id="3" name="Content Placeholder 3" descr="112_112.JPG">
            <a:hlinkClick r:id="rId2"/>
          </p:cNvPr>
          <p:cNvPicPr>
            <a:picLocks noGrp="1" noChangeAspect="1"/>
          </p:cNvPicPr>
          <p:nvPr>
            <p:ph idx="1"/>
          </p:nvPr>
        </p:nvPicPr>
        <p:blipFill>
          <a:blip r:embed="rId3" cstate="email">
            <a:extLst>
              <a:ext uri="{28A0092B-C50C-407E-A947-70E740481C1C}">
                <a14:useLocalDpi xmlns:a14="http://schemas.microsoft.com/office/drawing/2010/main" val="0"/>
              </a:ext>
            </a:extLst>
          </a:blip>
          <a:srcRect t="8000" b="8000"/>
          <a:stretch>
            <a:fillRect/>
          </a:stretch>
        </p:blipFill>
        <p:spPr>
          <a:xfrm>
            <a:off x="4065208" y="-76200"/>
            <a:ext cx="5321905" cy="3352800"/>
          </a:xfrm>
        </p:spPr>
      </p:pic>
      <p:pic>
        <p:nvPicPr>
          <p:cNvPr id="4" name="Picture 4" descr="neechi2banner.jpg"/>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335268" y="0"/>
            <a:ext cx="2808732" cy="434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4"/>
          <p:cNvSpPr/>
          <p:nvPr/>
        </p:nvSpPr>
        <p:spPr>
          <a:xfrm>
            <a:off x="152400" y="1405741"/>
            <a:ext cx="6019800" cy="5262979"/>
          </a:xfrm>
          <a:prstGeom prst="rect">
            <a:avLst/>
          </a:prstGeom>
        </p:spPr>
        <p:txBody>
          <a:bodyPr wrap="square">
            <a:spAutoFit/>
          </a:bodyPr>
          <a:lstStyle/>
          <a:p>
            <a:r>
              <a:rPr lang="en-US" sz="2400" dirty="0"/>
              <a:t>The Indigenous students in the </a:t>
            </a:r>
            <a:r>
              <a:rPr lang="en-US" sz="2400" dirty="0" err="1"/>
              <a:t>Kitigay</a:t>
            </a:r>
            <a:r>
              <a:rPr lang="en-US" sz="2400" dirty="0"/>
              <a:t> courses will benefit from university services, including access to Elders, the community of UM students, UM relational programming and UM access programs. Regarding the UM access program, Herrmann offered online access programming in Engineering for upgrading math and science levels if space is available. The interactions with Indigenous communities and students in </a:t>
            </a:r>
            <a:r>
              <a:rPr lang="en-US" sz="2400" dirty="0" err="1"/>
              <a:t>Kitigay</a:t>
            </a:r>
            <a:r>
              <a:rPr lang="en-US" sz="2400" dirty="0"/>
              <a:t> should be an effective means to recruit students to the UM into other degree and diploma programs. </a:t>
            </a:r>
          </a:p>
        </p:txBody>
      </p:sp>
    </p:spTree>
    <p:extLst>
      <p:ext uri="{BB962C8B-B14F-4D97-AF65-F5344CB8AC3E}">
        <p14:creationId xmlns:p14="http://schemas.microsoft.com/office/powerpoint/2010/main" val="7666697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Community-based Internships</a:t>
            </a:r>
            <a:br>
              <a:rPr lang="en-US" dirty="0" smtClean="0"/>
            </a:br>
            <a:endParaRPr lang="en-US" dirty="0"/>
          </a:p>
        </p:txBody>
      </p:sp>
      <p:sp>
        <p:nvSpPr>
          <p:cNvPr id="3" name="Rectangle 2"/>
          <p:cNvSpPr/>
          <p:nvPr/>
        </p:nvSpPr>
        <p:spPr>
          <a:xfrm>
            <a:off x="304800" y="1066800"/>
            <a:ext cx="8229599" cy="4524315"/>
          </a:xfrm>
          <a:prstGeom prst="rect">
            <a:avLst/>
          </a:prstGeom>
        </p:spPr>
        <p:txBody>
          <a:bodyPr wrap="square">
            <a:spAutoFit/>
          </a:bodyPr>
          <a:lstStyle/>
          <a:p>
            <a:r>
              <a:rPr lang="en-US" dirty="0"/>
              <a:t>2. Project-based courses/internships with Metis and First Nation communities and Indigenous businesses </a:t>
            </a:r>
            <a:r>
              <a:rPr lang="en-US" dirty="0" smtClean="0"/>
              <a:t>and </a:t>
            </a:r>
            <a:r>
              <a:rPr lang="en-US" dirty="0"/>
              <a:t>organizations</a:t>
            </a:r>
            <a:r>
              <a:rPr lang="en-US" dirty="0" smtClean="0"/>
              <a:t>.</a:t>
            </a:r>
          </a:p>
          <a:p>
            <a:endParaRPr lang="en-US" dirty="0"/>
          </a:p>
          <a:p>
            <a:r>
              <a:rPr lang="en-US" dirty="0" smtClean="0"/>
              <a:t> </a:t>
            </a:r>
            <a:r>
              <a:rPr lang="en-US" dirty="0"/>
              <a:t>Dr. Thompson has organized a two-week International Permaculture Design Certificate course for the Boreal and Prairie ecosystems at </a:t>
            </a:r>
            <a:r>
              <a:rPr lang="en-US" dirty="0" err="1"/>
              <a:t>Brokenhead</a:t>
            </a:r>
            <a:r>
              <a:rPr lang="en-US" dirty="0"/>
              <a:t> Ojibway Nation (BON) for 2021. This program successfully trained First Nation community members alongside graduate students in 2017 with Four Arrows Regional Health Authority. Graduate and entry-level students will work together to research appropriate Indigenous food systems, with BON Elders to develop designs for building their farmland into a sustainable food landscape, considering climate-smart agriculture. </a:t>
            </a:r>
            <a:endParaRPr lang="en-US" dirty="0" smtClean="0"/>
          </a:p>
          <a:p>
            <a:endParaRPr lang="en-US" dirty="0" smtClean="0"/>
          </a:p>
          <a:p>
            <a:r>
              <a:rPr lang="en-US" dirty="0" smtClean="0"/>
              <a:t>This </a:t>
            </a:r>
            <a:r>
              <a:rPr lang="en-US" dirty="0"/>
              <a:t>course will be jointly taken with ten graduate students to work alongside local BON members to design the farm based on community wishes and traditional ecological knowledge. Also, the Architecture design studio in fall//winter will provide many learning opportunities. </a:t>
            </a:r>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rot="5400000">
            <a:off x="6683375" y="5432425"/>
            <a:ext cx="1397000" cy="1047750"/>
          </a:xfrm>
          <a:prstGeom prst="rect">
            <a:avLst/>
          </a:prstGeom>
        </p:spPr>
      </p:pic>
    </p:spTree>
    <p:extLst>
      <p:ext uri="{BB962C8B-B14F-4D97-AF65-F5344CB8AC3E}">
        <p14:creationId xmlns:p14="http://schemas.microsoft.com/office/powerpoint/2010/main" val="31682713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685801"/>
            <a:ext cx="8229600" cy="5909310"/>
          </a:xfrm>
          <a:prstGeom prst="rect">
            <a:avLst/>
          </a:prstGeom>
        </p:spPr>
        <p:txBody>
          <a:bodyPr wrap="square">
            <a:spAutoFit/>
          </a:bodyPr>
          <a:lstStyle/>
          <a:p>
            <a:r>
              <a:rPr lang="en-US" dirty="0" err="1" smtClean="0"/>
              <a:t>Kitigay</a:t>
            </a:r>
            <a:r>
              <a:rPr lang="en-US" dirty="0" smtClean="0"/>
              <a:t> programming </a:t>
            </a:r>
            <a:r>
              <a:rPr lang="en-US" dirty="0"/>
              <a:t>will apply </a:t>
            </a:r>
            <a:r>
              <a:rPr lang="en-US" dirty="0" smtClean="0"/>
              <a:t>the 5 </a:t>
            </a:r>
            <a:r>
              <a:rPr lang="en-US" dirty="0"/>
              <a:t>beneficial practices recognized by the 2014 First Nations, Inuit and Metis Essential Skills Inventory Project, namely</a:t>
            </a:r>
            <a:r>
              <a:rPr lang="en-US" dirty="0" smtClean="0"/>
              <a:t>:</a:t>
            </a:r>
          </a:p>
          <a:p>
            <a:pPr marL="342900" indent="-342900">
              <a:buAutoNum type="arabicParenR"/>
            </a:pPr>
            <a:r>
              <a:rPr lang="en-US" dirty="0" smtClean="0"/>
              <a:t>working </a:t>
            </a:r>
            <a:r>
              <a:rPr lang="en-US" dirty="0"/>
              <a:t>with/in the community</a:t>
            </a:r>
            <a:r>
              <a:rPr lang="en-US" dirty="0" smtClean="0"/>
              <a:t>;</a:t>
            </a:r>
          </a:p>
          <a:p>
            <a:pPr marL="342900" indent="-342900">
              <a:buAutoNum type="arabicParenR"/>
            </a:pPr>
            <a:r>
              <a:rPr lang="en-US" dirty="0" smtClean="0"/>
              <a:t>learner-</a:t>
            </a:r>
            <a:r>
              <a:rPr lang="en-US" dirty="0" err="1" smtClean="0"/>
              <a:t>centred</a:t>
            </a:r>
            <a:r>
              <a:rPr lang="en-US" dirty="0"/>
              <a:t>, holistic approaches; </a:t>
            </a:r>
            <a:endParaRPr lang="en-US" dirty="0" smtClean="0"/>
          </a:p>
          <a:p>
            <a:pPr marL="342900" indent="-342900">
              <a:buAutoNum type="arabicParenR"/>
            </a:pPr>
            <a:r>
              <a:rPr lang="en-US" dirty="0" smtClean="0"/>
              <a:t>Indigenous </a:t>
            </a:r>
            <a:r>
              <a:rPr lang="en-US" dirty="0"/>
              <a:t>learning </a:t>
            </a:r>
            <a:r>
              <a:rPr lang="en-US" dirty="0" smtClean="0"/>
              <a:t>principles;</a:t>
            </a:r>
          </a:p>
          <a:p>
            <a:pPr marL="342900" indent="-342900">
              <a:buAutoNum type="arabicParenR"/>
            </a:pPr>
            <a:r>
              <a:rPr lang="en-US" dirty="0" smtClean="0"/>
              <a:t> employer </a:t>
            </a:r>
            <a:r>
              <a:rPr lang="en-US" dirty="0"/>
              <a:t>involvement in providing work </a:t>
            </a:r>
            <a:r>
              <a:rPr lang="en-US" dirty="0" smtClean="0"/>
              <a:t>experience; and</a:t>
            </a:r>
          </a:p>
          <a:p>
            <a:pPr marL="342900" indent="-342900">
              <a:buAutoNum type="arabicParenR"/>
            </a:pPr>
            <a:r>
              <a:rPr lang="en-US" dirty="0" smtClean="0"/>
              <a:t> control </a:t>
            </a:r>
            <a:r>
              <a:rPr lang="en-US" dirty="0"/>
              <a:t>and ownership (Canadian Career Development Foundation, 2014). </a:t>
            </a:r>
            <a:endParaRPr lang="en-US" dirty="0" smtClean="0"/>
          </a:p>
          <a:p>
            <a:endParaRPr lang="en-US" dirty="0" smtClean="0"/>
          </a:p>
          <a:p>
            <a:r>
              <a:rPr lang="en-US" dirty="0"/>
              <a:t>Three factors, key to Indigenous self-determination, will be prioritized in </a:t>
            </a:r>
            <a:r>
              <a:rPr lang="en-US" dirty="0" err="1"/>
              <a:t>Kitigay</a:t>
            </a:r>
            <a:r>
              <a:rPr lang="en-US" dirty="0"/>
              <a:t> education and research, namely: </a:t>
            </a:r>
          </a:p>
          <a:p>
            <a:pPr marL="342900" indent="-342900">
              <a:buAutoNum type="arabicParenR"/>
            </a:pPr>
            <a:r>
              <a:rPr lang="en-US" dirty="0"/>
              <a:t>cultural identity; </a:t>
            </a:r>
          </a:p>
          <a:p>
            <a:pPr marL="342900" indent="-342900">
              <a:buAutoNum type="arabicParenR"/>
            </a:pPr>
            <a:r>
              <a:rPr lang="en-US" dirty="0"/>
              <a:t>culturally-appropriate sustainable livelihoods; and</a:t>
            </a:r>
          </a:p>
          <a:p>
            <a:pPr marL="342900" indent="-342900">
              <a:buAutoNum type="arabicParenR"/>
            </a:pPr>
            <a:r>
              <a:rPr lang="en-US" dirty="0"/>
              <a:t>sovereignty (Hibbard and Adkins, 2013). </a:t>
            </a:r>
          </a:p>
          <a:p>
            <a:endParaRPr lang="en-US" dirty="0" smtClean="0"/>
          </a:p>
          <a:p>
            <a:endParaRPr lang="en-US" dirty="0"/>
          </a:p>
          <a:p>
            <a:endParaRPr lang="en-US" dirty="0" smtClean="0"/>
          </a:p>
          <a:p>
            <a:r>
              <a:rPr lang="en-US" dirty="0" smtClean="0"/>
              <a:t>Indigenous </a:t>
            </a:r>
            <a:r>
              <a:rPr lang="en-US" dirty="0"/>
              <a:t>language, respect, caring, and holism are integral to Indigenous knowledge systems (Ballard, 2012; </a:t>
            </a:r>
            <a:r>
              <a:rPr lang="en-US" dirty="0" err="1"/>
              <a:t>Flavier</a:t>
            </a:r>
            <a:r>
              <a:rPr lang="en-US" dirty="0"/>
              <a:t>, 1995; Warren, 1991). We will work with local Indigenous people to learn from local food projects and undertake community harvesting and stewardship activities for medicines, animals, and fish to allow applied training. </a:t>
            </a:r>
          </a:p>
        </p:txBody>
      </p:sp>
      <p:pic>
        <p:nvPicPr>
          <p:cNvPr id="6" name="Picture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231466" y="3581400"/>
            <a:ext cx="1845733" cy="1038226"/>
          </a:xfrm>
          <a:prstGeom prst="rect">
            <a:avLst/>
          </a:prstGeom>
        </p:spPr>
      </p:pic>
      <p:sp>
        <p:nvSpPr>
          <p:cNvPr id="7" name="Rectangle 6"/>
          <p:cNvSpPr/>
          <p:nvPr/>
        </p:nvSpPr>
        <p:spPr>
          <a:xfrm>
            <a:off x="152400" y="76200"/>
            <a:ext cx="8077200" cy="1077218"/>
          </a:xfrm>
          <a:prstGeom prst="rect">
            <a:avLst/>
          </a:prstGeom>
        </p:spPr>
        <p:txBody>
          <a:bodyPr wrap="square">
            <a:spAutoFit/>
          </a:bodyPr>
          <a:lstStyle/>
          <a:p>
            <a:r>
              <a:rPr lang="en-US" sz="4600" b="1" spc="-100" dirty="0" err="1" smtClean="0">
                <a:solidFill>
                  <a:srgbClr val="318FC5"/>
                </a:solidFill>
                <a:latin typeface="Cambria"/>
              </a:rPr>
              <a:t>Kitigay’s</a:t>
            </a:r>
            <a:r>
              <a:rPr lang="en-US" sz="4600" b="1" spc="-100" dirty="0" smtClean="0">
                <a:solidFill>
                  <a:srgbClr val="318FC5"/>
                </a:solidFill>
                <a:latin typeface="Cambria"/>
              </a:rPr>
              <a:t> Indigenous Learning</a:t>
            </a:r>
            <a:r>
              <a:rPr lang="en-US" sz="4600" spc="-100" dirty="0">
                <a:solidFill>
                  <a:srgbClr val="318FC5"/>
                </a:solidFill>
                <a:latin typeface="Cambria"/>
              </a:rPr>
              <a:t/>
            </a:r>
            <a:br>
              <a:rPr lang="en-US" sz="4600" spc="-100" dirty="0">
                <a:solidFill>
                  <a:srgbClr val="318FC5"/>
                </a:solidFill>
                <a:latin typeface="Cambria"/>
              </a:rPr>
            </a:br>
            <a:endParaRPr lang="en-US" dirty="0"/>
          </a:p>
        </p:txBody>
      </p:sp>
    </p:spTree>
    <p:extLst>
      <p:ext uri="{BB962C8B-B14F-4D97-AF65-F5344CB8AC3E}">
        <p14:creationId xmlns:p14="http://schemas.microsoft.com/office/powerpoint/2010/main" val="178989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018693" y="-1066800"/>
            <a:ext cx="6096000" cy="4572000"/>
          </a:xfrm>
          <a:prstGeom prst="rect">
            <a:avLst/>
          </a:prstGeom>
        </p:spPr>
      </p:pic>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5169" y="1172308"/>
            <a:ext cx="5892800" cy="4419600"/>
          </a:xfrm>
          <a:prstGeom prst="rect">
            <a:avLst/>
          </a:prstGeom>
        </p:spPr>
      </p:pic>
      <p:sp>
        <p:nvSpPr>
          <p:cNvPr id="2" name="Title 1"/>
          <p:cNvSpPr>
            <a:spLocks noGrp="1"/>
          </p:cNvSpPr>
          <p:nvPr>
            <p:ph type="title"/>
          </p:nvPr>
        </p:nvSpPr>
        <p:spPr>
          <a:xfrm>
            <a:off x="0" y="0"/>
            <a:ext cx="8991600" cy="1143000"/>
          </a:xfrm>
        </p:spPr>
        <p:txBody>
          <a:bodyPr/>
          <a:lstStyle/>
          <a:p>
            <a:r>
              <a:rPr lang="en-US" dirty="0" smtClean="0">
                <a:solidFill>
                  <a:srgbClr val="0070C0"/>
                </a:solidFill>
              </a:rPr>
              <a:t>International Permaculture </a:t>
            </a:r>
            <a:r>
              <a:rPr lang="en-US" sz="3600" dirty="0" smtClean="0">
                <a:solidFill>
                  <a:srgbClr val="0070C0"/>
                </a:solidFill>
              </a:rPr>
              <a:t>Design graduate course</a:t>
            </a:r>
            <a:r>
              <a:rPr lang="en-US" sz="1800" dirty="0">
                <a:solidFill>
                  <a:srgbClr val="0070C0"/>
                </a:solidFill>
              </a:rPr>
              <a:t> </a:t>
            </a:r>
            <a:r>
              <a:rPr lang="en-US" sz="1800" dirty="0" smtClean="0">
                <a:solidFill>
                  <a:srgbClr val="0070C0"/>
                </a:solidFill>
              </a:rPr>
              <a:t>Held in 2017 &amp; to be held again 2021</a:t>
            </a:r>
            <a:endParaRPr lang="en-US" sz="1800" dirty="0">
              <a:solidFill>
                <a:srgbClr val="0070C0"/>
              </a:solidFill>
            </a:endParaRPr>
          </a:p>
        </p:txBody>
      </p:sp>
      <p:pic>
        <p:nvPicPr>
          <p:cNvPr id="3" name="Picture 2"/>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876800" y="3657600"/>
            <a:ext cx="4267200" cy="3200400"/>
          </a:xfrm>
          <a:prstGeom prst="rect">
            <a:avLst/>
          </a:prstGeom>
        </p:spPr>
      </p:pic>
    </p:spTree>
    <p:extLst>
      <p:ext uri="{BB962C8B-B14F-4D97-AF65-F5344CB8AC3E}">
        <p14:creationId xmlns:p14="http://schemas.microsoft.com/office/powerpoint/2010/main" val="17999706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Content Placeholder 3"/>
          <p:cNvPicPr>
            <a:picLocks noChangeAspect="1"/>
          </p:cNvPicPr>
          <p:nvPr/>
        </p:nvPicPr>
        <p:blipFill>
          <a:blip r:embed="rId2"/>
          <a:srcRect l="-23369" r="-23369"/>
          <a:stretch>
            <a:fillRect/>
          </a:stretch>
        </p:blipFill>
        <p:spPr>
          <a:xfrm>
            <a:off x="-1143001" y="0"/>
            <a:ext cx="10885715" cy="6858000"/>
          </a:xfrm>
          <a:prstGeom prst="rect">
            <a:avLst/>
          </a:prstGeom>
        </p:spPr>
      </p:pic>
    </p:spTree>
    <p:extLst>
      <p:ext uri="{BB962C8B-B14F-4D97-AF65-F5344CB8AC3E}">
        <p14:creationId xmlns:p14="http://schemas.microsoft.com/office/powerpoint/2010/main" val="11765294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ipigraphic3[1].jpg"/>
          <p:cNvPicPr>
            <a:picLocks noGrp="1" noChangeAspect="1"/>
          </p:cNvPicPr>
          <p:nvPr>
            <p:ph idx="1"/>
          </p:nvPr>
        </p:nvPicPr>
        <p:blipFill>
          <a:blip r:embed="rId2" cstate="email">
            <a:extLst>
              <a:ext uri="{28A0092B-C50C-407E-A947-70E740481C1C}">
                <a14:useLocalDpi xmlns:a14="http://schemas.microsoft.com/office/drawing/2010/main" val="0"/>
              </a:ext>
            </a:extLst>
          </a:blip>
          <a:srcRect l="-29365" r="-29365"/>
          <a:stretch>
            <a:fillRect/>
          </a:stretch>
        </p:blipFill>
        <p:spPr>
          <a:xfrm>
            <a:off x="-152400" y="1066800"/>
            <a:ext cx="9434286" cy="5943600"/>
          </a:xfr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7436" y="18288"/>
            <a:ext cx="4343400" cy="1717808"/>
          </a:xfrm>
          <a:prstGeom prst="rect">
            <a:avLst/>
          </a:prstGeom>
        </p:spPr>
      </p:pic>
      <p:sp>
        <p:nvSpPr>
          <p:cNvPr id="2" name="TextBox 1"/>
          <p:cNvSpPr txBox="1"/>
          <p:nvPr/>
        </p:nvSpPr>
        <p:spPr>
          <a:xfrm>
            <a:off x="6934200" y="1066800"/>
            <a:ext cx="1696472" cy="3416320"/>
          </a:xfrm>
          <a:prstGeom prst="rect">
            <a:avLst/>
          </a:prstGeom>
          <a:noFill/>
        </p:spPr>
        <p:txBody>
          <a:bodyPr wrap="square" rtlCol="0">
            <a:spAutoFit/>
          </a:bodyPr>
          <a:lstStyle/>
          <a:p>
            <a:r>
              <a:rPr lang="en-US" dirty="0" smtClean="0"/>
              <a:t>$1 million of talent grant remaining with 50 to 70% to be spent on entry level &amp; undergraduate students. And 30-40% to be spent on graduate students</a:t>
            </a:r>
            <a:endParaRPr lang="en-US" dirty="0"/>
          </a:p>
        </p:txBody>
      </p:sp>
    </p:spTree>
    <p:extLst>
      <p:ext uri="{BB962C8B-B14F-4D97-AF65-F5344CB8AC3E}">
        <p14:creationId xmlns:p14="http://schemas.microsoft.com/office/powerpoint/2010/main" val="40891514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392" y="274638"/>
            <a:ext cx="3953608" cy="2773362"/>
          </a:xfrm>
        </p:spPr>
        <p:txBody>
          <a:bodyPr/>
          <a:lstStyle/>
          <a:p>
            <a:r>
              <a:rPr lang="en-US" dirty="0" smtClean="0"/>
              <a:t>Indigenous Initiative Proposed funding  for:</a:t>
            </a:r>
            <a:endParaRPr lang="en-US" dirty="0"/>
          </a:p>
        </p:txBody>
      </p:sp>
      <p:sp>
        <p:nvSpPr>
          <p:cNvPr id="3" name="Rectangle 2"/>
          <p:cNvSpPr/>
          <p:nvPr/>
        </p:nvSpPr>
        <p:spPr>
          <a:xfrm>
            <a:off x="1143000" y="2895600"/>
            <a:ext cx="7171592" cy="3785652"/>
          </a:xfrm>
          <a:prstGeom prst="rect">
            <a:avLst/>
          </a:prstGeom>
        </p:spPr>
        <p:txBody>
          <a:bodyPr wrap="square">
            <a:spAutoFit/>
          </a:bodyPr>
          <a:lstStyle/>
          <a:p>
            <a:pPr marL="342900" indent="-342900">
              <a:buAutoNum type="arabicParenR"/>
            </a:pPr>
            <a:r>
              <a:rPr lang="en-US" sz="2000" dirty="0"/>
              <a:t>D</a:t>
            </a:r>
            <a:r>
              <a:rPr lang="en-US" sz="2000" dirty="0" smtClean="0"/>
              <a:t>evelop </a:t>
            </a:r>
            <a:r>
              <a:rPr lang="en-US" sz="2000" dirty="0"/>
              <a:t>Indigenous learning resources (culturally appropriate videos, workbooks, </a:t>
            </a:r>
            <a:r>
              <a:rPr lang="en-US" sz="2000" dirty="0" err="1"/>
              <a:t>UMLearn</a:t>
            </a:r>
            <a:r>
              <a:rPr lang="en-US" sz="2000" dirty="0"/>
              <a:t> distance/blended courses) across a diversity of courses to offer curriculum choices for Indigenous students and communities, </a:t>
            </a:r>
            <a:endParaRPr lang="en-US" sz="2000" dirty="0" smtClean="0"/>
          </a:p>
          <a:p>
            <a:pPr marL="342900" indent="-342900">
              <a:buAutoNum type="arabicParenR"/>
            </a:pPr>
            <a:r>
              <a:rPr lang="en-US" sz="2000" dirty="0"/>
              <a:t>P</a:t>
            </a:r>
            <a:r>
              <a:rPr lang="en-US" sz="2000" dirty="0" smtClean="0"/>
              <a:t>ay </a:t>
            </a:r>
            <a:r>
              <a:rPr lang="en-US" sz="2000" dirty="0"/>
              <a:t>for course administration during the pilot period for setting up students at the UM, </a:t>
            </a:r>
          </a:p>
          <a:p>
            <a:pPr marL="342900" indent="-342900">
              <a:buAutoNum type="arabicParenR"/>
            </a:pPr>
            <a:r>
              <a:rPr lang="en-US" sz="2000" dirty="0"/>
              <a:t>C</a:t>
            </a:r>
            <a:r>
              <a:rPr lang="en-US" sz="2000" dirty="0" smtClean="0"/>
              <a:t>over </a:t>
            </a:r>
            <a:r>
              <a:rPr lang="en-US" sz="2000" dirty="0"/>
              <a:t>expenses of </a:t>
            </a:r>
            <a:r>
              <a:rPr lang="en-US" sz="2000" dirty="0" err="1"/>
              <a:t>UMLearn</a:t>
            </a:r>
            <a:r>
              <a:rPr lang="en-US" sz="2000" dirty="0"/>
              <a:t> orientation, </a:t>
            </a:r>
            <a:endParaRPr lang="en-US" sz="2000" dirty="0" smtClean="0"/>
          </a:p>
          <a:p>
            <a:pPr marL="342900" indent="-342900">
              <a:buAutoNum type="arabicParenR"/>
            </a:pPr>
            <a:r>
              <a:rPr lang="en-US" sz="2000" dirty="0"/>
              <a:t>M</a:t>
            </a:r>
            <a:r>
              <a:rPr lang="en-US" sz="2000" dirty="0" smtClean="0"/>
              <a:t>aximize </a:t>
            </a:r>
            <a:r>
              <a:rPr lang="en-US" sz="2000" dirty="0"/>
              <a:t>Knowledge Keepers engagement in courses and internships, </a:t>
            </a:r>
            <a:endParaRPr lang="en-US" sz="2000" dirty="0" smtClean="0"/>
          </a:p>
          <a:p>
            <a:pPr marL="342900" indent="-342900">
              <a:buAutoNum type="arabicParenR"/>
            </a:pPr>
            <a:r>
              <a:rPr lang="en-US" sz="2000" dirty="0"/>
              <a:t>D</a:t>
            </a:r>
            <a:r>
              <a:rPr lang="en-US" sz="2000" dirty="0" smtClean="0"/>
              <a:t>evelop </a:t>
            </a:r>
            <a:r>
              <a:rPr lang="en-US" sz="2000" dirty="0"/>
              <a:t>a marketing strategy with employment training and education departments in First Nations, tribal councils and Manitoba First Nations Education Resource Centre. </a:t>
            </a:r>
          </a:p>
        </p:txBody>
      </p:sp>
      <p:pic>
        <p:nvPicPr>
          <p:cNvPr id="5" name="Content Placeholder 3" descr="IMG_1751.JPG"/>
          <p:cNvPicPr>
            <a:picLocks noChangeAspect="1"/>
          </p:cNvPicPr>
          <p:nvPr/>
        </p:nvPicPr>
        <p:blipFill>
          <a:blip r:embed="rId2" cstate="email">
            <a:extLst>
              <a:ext uri="{28A0092B-C50C-407E-A947-70E740481C1C}">
                <a14:useLocalDpi xmlns:a14="http://schemas.microsoft.com/office/drawing/2010/main" val="0"/>
              </a:ext>
            </a:extLst>
          </a:blip>
          <a:srcRect t="13336" b="13336"/>
          <a:stretch>
            <a:fillRect/>
          </a:stretch>
        </p:blipFill>
        <p:spPr>
          <a:xfrm>
            <a:off x="3429000" y="9144"/>
            <a:ext cx="4987986" cy="2743200"/>
          </a:xfrm>
          <a:prstGeom prst="rect">
            <a:avLst/>
          </a:prstGeom>
        </p:spPr>
      </p:pic>
    </p:spTree>
    <p:extLst>
      <p:ext uri="{BB962C8B-B14F-4D97-AF65-F5344CB8AC3E}">
        <p14:creationId xmlns:p14="http://schemas.microsoft.com/office/powerpoint/2010/main" val="15445681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extBox 2"/>
          <p:cNvSpPr txBox="1">
            <a:spLocks noChangeArrowheads="1"/>
          </p:cNvSpPr>
          <p:nvPr/>
        </p:nvSpPr>
        <p:spPr bwMode="auto">
          <a:xfrm>
            <a:off x="3657600" y="4521200"/>
            <a:ext cx="18415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800"/>
          </a:p>
        </p:txBody>
      </p:sp>
      <p:pic>
        <p:nvPicPr>
          <p:cNvPr id="79874" name="Picture 4" descr="cutepicof thegarden.jpg"/>
          <p:cNvPicPr>
            <a:picLocks noChangeAspect="1"/>
          </p:cNvPicPr>
          <p:nvPr/>
        </p:nvPicPr>
        <p:blipFill>
          <a:blip r:embed="rId3" cstate="email">
            <a:extLst>
              <a:ext uri="{28A0092B-C50C-407E-A947-70E740481C1C}">
                <a14:useLocalDpi xmlns:a14="http://schemas.microsoft.com/office/drawing/2010/main" val="0"/>
              </a:ext>
            </a:extLst>
          </a:blip>
          <a:srcRect l="20285" t="17885" r="-5864" b="19009"/>
          <a:stretch>
            <a:fillRect/>
          </a:stretch>
        </p:blipFill>
        <p:spPr bwMode="auto">
          <a:xfrm>
            <a:off x="228600" y="2634933"/>
            <a:ext cx="8686800" cy="45123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9875" name="TextBox 1"/>
          <p:cNvSpPr txBox="1">
            <a:spLocks noChangeArrowheads="1"/>
          </p:cNvSpPr>
          <p:nvPr/>
        </p:nvSpPr>
        <p:spPr bwMode="auto">
          <a:xfrm>
            <a:off x="0" y="228600"/>
            <a:ext cx="8686800" cy="27392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800" b="1" dirty="0" err="1" smtClean="0">
                <a:solidFill>
                  <a:schemeClr val="tx2">
                    <a:lumMod val="75000"/>
                  </a:schemeClr>
                </a:solidFill>
                <a:latin typeface="+mj-lt"/>
              </a:rPr>
              <a:t>Kitigay</a:t>
            </a:r>
            <a:r>
              <a:rPr lang="en-US" sz="2800" b="1" dirty="0">
                <a:solidFill>
                  <a:schemeClr val="tx2">
                    <a:lumMod val="75000"/>
                  </a:schemeClr>
                </a:solidFill>
                <a:latin typeface="+mj-lt"/>
              </a:rPr>
              <a:t> </a:t>
            </a:r>
            <a:r>
              <a:rPr lang="en-US" sz="2800" b="1" dirty="0" smtClean="0">
                <a:solidFill>
                  <a:schemeClr val="tx2">
                    <a:lumMod val="75000"/>
                  </a:schemeClr>
                </a:solidFill>
                <a:latin typeface="+mj-lt"/>
              </a:rPr>
              <a:t>Vision</a:t>
            </a:r>
          </a:p>
          <a:p>
            <a:pPr algn="ctr" eaLnBrk="1" hangingPunct="1"/>
            <a:r>
              <a:rPr lang="en-US" sz="1800" dirty="0" smtClean="0"/>
              <a:t>Post-secondary </a:t>
            </a:r>
            <a:r>
              <a:rPr lang="en-US" sz="1800" dirty="0"/>
              <a:t>education, if community-led and projects-based, has the potential to transform education and food policy, as well as build capacity </a:t>
            </a:r>
            <a:r>
              <a:rPr lang="en-US" sz="1800" dirty="0" smtClean="0"/>
              <a:t>locally. </a:t>
            </a:r>
          </a:p>
          <a:p>
            <a:pPr marL="285750" indent="-285750" eaLnBrk="1" hangingPunct="1">
              <a:buFont typeface="Arial" panose="020B0604020202020204" pitchFamily="34" charset="0"/>
              <a:buChar char="•"/>
            </a:pPr>
            <a:r>
              <a:rPr lang="en-US" sz="1800" dirty="0" smtClean="0"/>
              <a:t>will </a:t>
            </a:r>
            <a:r>
              <a:rPr lang="en-US" sz="1800" dirty="0"/>
              <a:t>leapfrog from colonially imposed to self-determined and community-led </a:t>
            </a:r>
            <a:r>
              <a:rPr lang="en-US" sz="1800" dirty="0" smtClean="0"/>
              <a:t>education through partnerships between community and university.</a:t>
            </a:r>
          </a:p>
          <a:p>
            <a:pPr marL="285750" indent="-285750" eaLnBrk="1" hangingPunct="1">
              <a:buFont typeface="Arial" panose="020B0604020202020204" pitchFamily="34" charset="0"/>
              <a:buChar char="•"/>
            </a:pPr>
            <a:r>
              <a:rPr lang="en-US" sz="1800" dirty="0"/>
              <a:t>The University of Manitoba (UM) option to pilot </a:t>
            </a:r>
            <a:r>
              <a:rPr lang="en-US" sz="1800" dirty="0" err="1" smtClean="0"/>
              <a:t>Kitigay</a:t>
            </a:r>
            <a:r>
              <a:rPr lang="en-US" sz="1800" dirty="0" smtClean="0"/>
              <a:t> courses </a:t>
            </a:r>
            <a:r>
              <a:rPr lang="en-US" sz="1800" dirty="0"/>
              <a:t>will improve Indigenous food security and sovereignty by addressing First Nation and Metis academic and community needs. </a:t>
            </a:r>
          </a:p>
          <a:p>
            <a:pPr marL="285750" indent="-285750" eaLnBrk="1" hangingPunct="1">
              <a:buFont typeface="Arial" panose="020B0604020202020204" pitchFamily="34" charset="0"/>
              <a:buChar char="•"/>
            </a:pPr>
            <a:endParaRPr lang="en-US" sz="1800" dirty="0" smtClean="0"/>
          </a:p>
        </p:txBody>
      </p:sp>
    </p:spTree>
    <p:extLst>
      <p:ext uri="{BB962C8B-B14F-4D97-AF65-F5344CB8AC3E}">
        <p14:creationId xmlns:p14="http://schemas.microsoft.com/office/powerpoint/2010/main" val="20354121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381000" y="274638"/>
            <a:ext cx="5561013" cy="1143000"/>
          </a:xfrm>
        </p:spPr>
        <p:txBody>
          <a:bodyPr>
            <a:normAutofit fontScale="90000"/>
          </a:bodyPr>
          <a:lstStyle/>
          <a:p>
            <a:pPr algn="r"/>
            <a:r>
              <a:rPr lang="en-CA" sz="3600" b="0" dirty="0" smtClean="0">
                <a:solidFill>
                  <a:schemeClr val="tx2">
                    <a:lumMod val="75000"/>
                  </a:schemeClr>
                </a:solidFill>
                <a:latin typeface="Arial"/>
                <a:cs typeface="Arial"/>
              </a:rPr>
              <a:t>Household </a:t>
            </a:r>
            <a:r>
              <a:rPr lang="en-US" sz="3600" b="0" dirty="0">
                <a:solidFill>
                  <a:schemeClr val="tx2">
                    <a:lumMod val="75000"/>
                  </a:schemeClr>
                </a:solidFill>
                <a:latin typeface="Arial"/>
                <a:cs typeface="Arial"/>
              </a:rPr>
              <a:t>Food Insecurity </a:t>
            </a:r>
            <a:r>
              <a:rPr lang="en-US" sz="3600" b="0" dirty="0" smtClean="0">
                <a:solidFill>
                  <a:schemeClr val="tx2">
                    <a:lumMod val="75000"/>
                  </a:schemeClr>
                </a:solidFill>
                <a:latin typeface="Arial"/>
                <a:cs typeface="Arial"/>
              </a:rPr>
              <a:t>Rates in Northern Manitoba</a:t>
            </a:r>
            <a:endParaRPr lang="en-CA" sz="2400" b="0" dirty="0">
              <a:solidFill>
                <a:srgbClr val="002060"/>
              </a:solidFill>
              <a:latin typeface="Times New Roman" charset="0"/>
              <a:cs typeface="Times New Roman" charset="0"/>
            </a:endParaRPr>
          </a:p>
        </p:txBody>
      </p:sp>
      <p:pic>
        <p:nvPicPr>
          <p:cNvPr id="25602" name="Picture 2"/>
          <p:cNvPicPr>
            <a:picLocks noChangeAspect="1"/>
          </p:cNvPicPr>
          <p:nvPr/>
        </p:nvPicPr>
        <p:blipFill>
          <a:blip r:embed="rId3" cstate="print">
            <a:lum bright="-20000" contrast="30000"/>
            <a:extLst>
              <a:ext uri="{28A0092B-C50C-407E-A947-70E740481C1C}">
                <a14:useLocalDpi xmlns:a14="http://schemas.microsoft.com/office/drawing/2010/main" val="0"/>
              </a:ext>
            </a:extLst>
          </a:blip>
          <a:srcRect/>
          <a:stretch>
            <a:fillRect/>
          </a:stretch>
        </p:blipFill>
        <p:spPr bwMode="auto">
          <a:xfrm>
            <a:off x="0" y="1371600"/>
            <a:ext cx="8604448" cy="5486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4-Point Star 6"/>
          <p:cNvSpPr/>
          <p:nvPr/>
        </p:nvSpPr>
        <p:spPr>
          <a:xfrm>
            <a:off x="4953000" y="2057400"/>
            <a:ext cx="304800" cy="152400"/>
          </a:xfrm>
          <a:prstGeom prst="star4">
            <a:avLst/>
          </a:prstGeom>
          <a:ln/>
        </p:spPr>
        <p:style>
          <a:lnRef idx="1">
            <a:schemeClr val="accent1"/>
          </a:lnRef>
          <a:fillRef idx="3">
            <a:schemeClr val="accent1"/>
          </a:fillRef>
          <a:effectRef idx="2">
            <a:schemeClr val="accent1"/>
          </a:effectRef>
          <a:fontRef idx="minor">
            <a:schemeClr val="lt1"/>
          </a:fontRef>
        </p:style>
      </p:sp>
      <p:sp>
        <p:nvSpPr>
          <p:cNvPr id="9" name="4-Point Star 8"/>
          <p:cNvSpPr/>
          <p:nvPr/>
        </p:nvSpPr>
        <p:spPr>
          <a:xfrm>
            <a:off x="5029200" y="2286000"/>
            <a:ext cx="304800" cy="228600"/>
          </a:xfrm>
          <a:prstGeom prst="star4">
            <a:avLst/>
          </a:prstGeom>
          <a:ln/>
        </p:spPr>
        <p:style>
          <a:lnRef idx="1">
            <a:schemeClr val="accent1"/>
          </a:lnRef>
          <a:fillRef idx="3">
            <a:schemeClr val="accent1"/>
          </a:fillRef>
          <a:effectRef idx="2">
            <a:schemeClr val="accent1"/>
          </a:effectRef>
          <a:fontRef idx="minor">
            <a:schemeClr val="lt1"/>
          </a:fontRef>
        </p:style>
      </p:sp>
      <p:sp>
        <p:nvSpPr>
          <p:cNvPr id="10" name="4-Point Star 9"/>
          <p:cNvSpPr/>
          <p:nvPr/>
        </p:nvSpPr>
        <p:spPr>
          <a:xfrm>
            <a:off x="5029200" y="2590800"/>
            <a:ext cx="228600" cy="228600"/>
          </a:xfrm>
          <a:prstGeom prst="star4">
            <a:avLst/>
          </a:prstGeom>
          <a:ln/>
        </p:spPr>
        <p:style>
          <a:lnRef idx="1">
            <a:schemeClr val="accent1"/>
          </a:lnRef>
          <a:fillRef idx="3">
            <a:schemeClr val="accent1"/>
          </a:fillRef>
          <a:effectRef idx="2">
            <a:schemeClr val="accent1"/>
          </a:effectRef>
          <a:fontRef idx="minor">
            <a:schemeClr val="lt1"/>
          </a:fontRef>
        </p:style>
      </p:sp>
      <p:sp>
        <p:nvSpPr>
          <p:cNvPr id="11" name="4-Point Star 10"/>
          <p:cNvSpPr/>
          <p:nvPr/>
        </p:nvSpPr>
        <p:spPr>
          <a:xfrm>
            <a:off x="5029200" y="2971800"/>
            <a:ext cx="228600" cy="152400"/>
          </a:xfrm>
          <a:prstGeom prst="star4">
            <a:avLst/>
          </a:prstGeom>
          <a:ln/>
        </p:spPr>
        <p:style>
          <a:lnRef idx="1">
            <a:schemeClr val="accent1"/>
          </a:lnRef>
          <a:fillRef idx="3">
            <a:schemeClr val="accent1"/>
          </a:fillRef>
          <a:effectRef idx="2">
            <a:schemeClr val="accent1"/>
          </a:effectRef>
          <a:fontRef idx="minor">
            <a:schemeClr val="lt1"/>
          </a:fontRef>
        </p:style>
      </p:sp>
      <p:sp>
        <p:nvSpPr>
          <p:cNvPr id="12" name="4-Point Star 11"/>
          <p:cNvSpPr/>
          <p:nvPr/>
        </p:nvSpPr>
        <p:spPr>
          <a:xfrm>
            <a:off x="5029200" y="5334000"/>
            <a:ext cx="304800" cy="228600"/>
          </a:xfrm>
          <a:prstGeom prst="star4">
            <a:avLst/>
          </a:prstGeom>
          <a:ln/>
        </p:spPr>
        <p:style>
          <a:lnRef idx="1">
            <a:schemeClr val="accent1"/>
          </a:lnRef>
          <a:fillRef idx="3">
            <a:schemeClr val="accent1"/>
          </a:fillRef>
          <a:effectRef idx="2">
            <a:schemeClr val="accent1"/>
          </a:effectRef>
          <a:fontRef idx="minor">
            <a:schemeClr val="lt1"/>
          </a:fontRef>
        </p:style>
      </p:sp>
      <p:sp>
        <p:nvSpPr>
          <p:cNvPr id="13" name="4-Point Star 12"/>
          <p:cNvSpPr/>
          <p:nvPr/>
        </p:nvSpPr>
        <p:spPr>
          <a:xfrm>
            <a:off x="5029200" y="6019800"/>
            <a:ext cx="228600" cy="228600"/>
          </a:xfrm>
          <a:prstGeom prst="star4">
            <a:avLst/>
          </a:prstGeom>
          <a:ln/>
        </p:spPr>
        <p:style>
          <a:lnRef idx="1">
            <a:schemeClr val="accent1"/>
          </a:lnRef>
          <a:fillRef idx="3">
            <a:schemeClr val="accent1"/>
          </a:fillRef>
          <a:effectRef idx="2">
            <a:schemeClr val="accent1"/>
          </a:effectRef>
          <a:fontRef idx="minor">
            <a:schemeClr val="lt1"/>
          </a:fontRef>
        </p:style>
      </p:sp>
      <p:sp>
        <p:nvSpPr>
          <p:cNvPr id="14" name="4-Point Star 13"/>
          <p:cNvSpPr/>
          <p:nvPr/>
        </p:nvSpPr>
        <p:spPr>
          <a:xfrm>
            <a:off x="5029200" y="4724400"/>
            <a:ext cx="228600" cy="228600"/>
          </a:xfrm>
          <a:prstGeom prst="star4">
            <a:avLst/>
          </a:prstGeom>
          <a:ln/>
        </p:spPr>
        <p:style>
          <a:lnRef idx="1">
            <a:schemeClr val="accent1"/>
          </a:lnRef>
          <a:fillRef idx="3">
            <a:schemeClr val="accent1"/>
          </a:fillRef>
          <a:effectRef idx="2">
            <a:schemeClr val="accent1"/>
          </a:effectRef>
          <a:fontRef idx="minor">
            <a:schemeClr val="lt1"/>
          </a:fontRef>
        </p:style>
      </p:sp>
      <p:sp>
        <p:nvSpPr>
          <p:cNvPr id="15" name="4-Point Star 14"/>
          <p:cNvSpPr/>
          <p:nvPr/>
        </p:nvSpPr>
        <p:spPr>
          <a:xfrm>
            <a:off x="5638800" y="4419600"/>
            <a:ext cx="228600" cy="228600"/>
          </a:xfrm>
          <a:prstGeom prst="star4">
            <a:avLst/>
          </a:prstGeom>
          <a:ln/>
        </p:spPr>
        <p:style>
          <a:lnRef idx="1">
            <a:schemeClr val="accent1"/>
          </a:lnRef>
          <a:fillRef idx="3">
            <a:schemeClr val="accent1"/>
          </a:fillRef>
          <a:effectRef idx="2">
            <a:schemeClr val="accent1"/>
          </a:effectRef>
          <a:fontRef idx="minor">
            <a:schemeClr val="lt1"/>
          </a:fontRef>
        </p:style>
      </p:sp>
      <p:sp>
        <p:nvSpPr>
          <p:cNvPr id="25613" name="TextBox 16"/>
          <p:cNvSpPr txBox="1">
            <a:spLocks noChangeArrowheads="1"/>
          </p:cNvSpPr>
          <p:nvPr/>
        </p:nvSpPr>
        <p:spPr bwMode="auto">
          <a:xfrm>
            <a:off x="5943600" y="4419600"/>
            <a:ext cx="2057400" cy="246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400">
                <a:solidFill>
                  <a:schemeClr val="tx1"/>
                </a:solidFill>
                <a:latin typeface="Verdana" charset="0"/>
                <a:ea typeface="ＭＳ Ｐゴシック" charset="0"/>
                <a:cs typeface="ＭＳ Ｐゴシック" charset="0"/>
              </a:defRPr>
            </a:lvl1pPr>
            <a:lvl2pPr marL="742950" indent="-285750" eaLnBrk="0" hangingPunct="0">
              <a:defRPr sz="1400">
                <a:solidFill>
                  <a:schemeClr val="tx1"/>
                </a:solidFill>
                <a:latin typeface="Verdana" charset="0"/>
                <a:ea typeface="ＭＳ Ｐゴシック" charset="0"/>
              </a:defRPr>
            </a:lvl2pPr>
            <a:lvl3pPr marL="1143000" indent="-228600" eaLnBrk="0" hangingPunct="0">
              <a:defRPr sz="1400">
                <a:solidFill>
                  <a:schemeClr val="tx1"/>
                </a:solidFill>
                <a:latin typeface="Verdana" charset="0"/>
                <a:ea typeface="ＭＳ Ｐゴシック" charset="0"/>
              </a:defRPr>
            </a:lvl3pPr>
            <a:lvl4pPr marL="1600200" indent="-228600" eaLnBrk="0" hangingPunct="0">
              <a:defRPr sz="1400">
                <a:solidFill>
                  <a:schemeClr val="tx1"/>
                </a:solidFill>
                <a:latin typeface="Verdana" charset="0"/>
                <a:ea typeface="ＭＳ Ｐゴシック" charset="0"/>
              </a:defRPr>
            </a:lvl4pPr>
            <a:lvl5pPr marL="2057400" indent="-228600" eaLnBrk="0" hangingPunct="0">
              <a:defRPr sz="1400">
                <a:solidFill>
                  <a:schemeClr val="tx1"/>
                </a:solidFill>
                <a:latin typeface="Verdana" charset="0"/>
                <a:ea typeface="ＭＳ Ｐゴシック" charset="0"/>
              </a:defRPr>
            </a:lvl5pPr>
            <a:lvl6pPr marL="2514600" indent="-228600" eaLnBrk="0" fontAlgn="base" hangingPunct="0">
              <a:spcBef>
                <a:spcPct val="0"/>
              </a:spcBef>
              <a:spcAft>
                <a:spcPct val="0"/>
              </a:spcAft>
              <a:defRPr sz="1400">
                <a:solidFill>
                  <a:schemeClr val="tx1"/>
                </a:solidFill>
                <a:latin typeface="Verdana" charset="0"/>
                <a:ea typeface="ＭＳ Ｐゴシック" charset="0"/>
              </a:defRPr>
            </a:lvl6pPr>
            <a:lvl7pPr marL="2971800" indent="-228600" eaLnBrk="0" fontAlgn="base" hangingPunct="0">
              <a:spcBef>
                <a:spcPct val="0"/>
              </a:spcBef>
              <a:spcAft>
                <a:spcPct val="0"/>
              </a:spcAft>
              <a:defRPr sz="1400">
                <a:solidFill>
                  <a:schemeClr val="tx1"/>
                </a:solidFill>
                <a:latin typeface="Verdana" charset="0"/>
                <a:ea typeface="ＭＳ Ｐゴシック" charset="0"/>
              </a:defRPr>
            </a:lvl7pPr>
            <a:lvl8pPr marL="3429000" indent="-228600" eaLnBrk="0" fontAlgn="base" hangingPunct="0">
              <a:spcBef>
                <a:spcPct val="0"/>
              </a:spcBef>
              <a:spcAft>
                <a:spcPct val="0"/>
              </a:spcAft>
              <a:defRPr sz="1400">
                <a:solidFill>
                  <a:schemeClr val="tx1"/>
                </a:solidFill>
                <a:latin typeface="Verdana" charset="0"/>
                <a:ea typeface="ＭＳ Ｐゴシック" charset="0"/>
              </a:defRPr>
            </a:lvl8pPr>
            <a:lvl9pPr marL="3886200" indent="-228600" eaLnBrk="0" fontAlgn="base" hangingPunct="0">
              <a:spcBef>
                <a:spcPct val="0"/>
              </a:spcBef>
              <a:spcAft>
                <a:spcPct val="0"/>
              </a:spcAft>
              <a:defRPr sz="1400">
                <a:solidFill>
                  <a:schemeClr val="tx1"/>
                </a:solidFill>
                <a:latin typeface="Verdana" charset="0"/>
                <a:ea typeface="ＭＳ Ｐゴシック" charset="0"/>
              </a:defRPr>
            </a:lvl9pPr>
          </a:lstStyle>
          <a:p>
            <a:pPr eaLnBrk="1" hangingPunct="1"/>
            <a:r>
              <a:rPr lang="en-US" sz="1000" b="1">
                <a:solidFill>
                  <a:prstClr val="black"/>
                </a:solidFill>
              </a:rPr>
              <a:t>FLY-IN COMMUNITY</a:t>
            </a:r>
          </a:p>
        </p:txBody>
      </p:sp>
      <p:sp>
        <p:nvSpPr>
          <p:cNvPr id="25614" name="Rectangle 17"/>
          <p:cNvSpPr>
            <a:spLocks noChangeArrowheads="1"/>
          </p:cNvSpPr>
          <p:nvPr/>
        </p:nvSpPr>
        <p:spPr bwMode="auto">
          <a:xfrm>
            <a:off x="5562600" y="5562600"/>
            <a:ext cx="3041848"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230188" indent="-230188">
              <a:buFont typeface="Arial" charset="0"/>
              <a:buChar char="•"/>
            </a:pPr>
            <a:r>
              <a:rPr lang="en-US" dirty="0">
                <a:solidFill>
                  <a:srgbClr val="002060"/>
                </a:solidFill>
                <a:latin typeface="Times New Roman" charset="0"/>
                <a:cs typeface="Times New Roman" charset="0"/>
              </a:rPr>
              <a:t>79% food insecurity in communities with no roads (fly-in and train) and 70% in non-remote communities </a:t>
            </a:r>
          </a:p>
        </p:txBody>
      </p:sp>
      <p:sp>
        <p:nvSpPr>
          <p:cNvPr id="20" name="Donut 19"/>
          <p:cNvSpPr/>
          <p:nvPr/>
        </p:nvSpPr>
        <p:spPr>
          <a:xfrm flipH="1" flipV="1">
            <a:off x="5029200" y="6477000"/>
            <a:ext cx="152400" cy="46038"/>
          </a:xfrm>
          <a:prstGeom prst="donu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black"/>
              </a:solidFill>
            </a:endParaRPr>
          </a:p>
        </p:txBody>
      </p:sp>
      <p:pic>
        <p:nvPicPr>
          <p:cNvPr id="25616" name="Picture 20" descr="j0316899.jpg"/>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029200" y="6324600"/>
            <a:ext cx="227013" cy="341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5617" name="Picture 21" descr="j0316899.jpg"/>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334000" y="5638800"/>
            <a:ext cx="227013" cy="341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5618" name="Picture 22" descr="j0316899.jpg"/>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029200" y="3276600"/>
            <a:ext cx="227013" cy="341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5619" name="Picture 23" descr="j0316899.jpg"/>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715000" y="4724400"/>
            <a:ext cx="227013" cy="341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5620" name="TextBox 24"/>
          <p:cNvSpPr txBox="1">
            <a:spLocks noChangeArrowheads="1"/>
          </p:cNvSpPr>
          <p:nvPr/>
        </p:nvSpPr>
        <p:spPr bwMode="auto">
          <a:xfrm>
            <a:off x="5943600" y="4724400"/>
            <a:ext cx="19812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400">
                <a:solidFill>
                  <a:schemeClr val="tx1"/>
                </a:solidFill>
                <a:latin typeface="Verdana" charset="0"/>
                <a:ea typeface="ＭＳ Ｐゴシック" charset="0"/>
                <a:cs typeface="ＭＳ Ｐゴシック" charset="0"/>
              </a:defRPr>
            </a:lvl1pPr>
            <a:lvl2pPr marL="742950" indent="-285750" eaLnBrk="0" hangingPunct="0">
              <a:defRPr sz="1400">
                <a:solidFill>
                  <a:schemeClr val="tx1"/>
                </a:solidFill>
                <a:latin typeface="Verdana" charset="0"/>
                <a:ea typeface="ＭＳ Ｐゴシック" charset="0"/>
              </a:defRPr>
            </a:lvl2pPr>
            <a:lvl3pPr marL="1143000" indent="-228600" eaLnBrk="0" hangingPunct="0">
              <a:defRPr sz="1400">
                <a:solidFill>
                  <a:schemeClr val="tx1"/>
                </a:solidFill>
                <a:latin typeface="Verdana" charset="0"/>
                <a:ea typeface="ＭＳ Ｐゴシック" charset="0"/>
              </a:defRPr>
            </a:lvl3pPr>
            <a:lvl4pPr marL="1600200" indent="-228600" eaLnBrk="0" hangingPunct="0">
              <a:defRPr sz="1400">
                <a:solidFill>
                  <a:schemeClr val="tx1"/>
                </a:solidFill>
                <a:latin typeface="Verdana" charset="0"/>
                <a:ea typeface="ＭＳ Ｐゴシック" charset="0"/>
              </a:defRPr>
            </a:lvl4pPr>
            <a:lvl5pPr marL="2057400" indent="-228600" eaLnBrk="0" hangingPunct="0">
              <a:defRPr sz="1400">
                <a:solidFill>
                  <a:schemeClr val="tx1"/>
                </a:solidFill>
                <a:latin typeface="Verdana" charset="0"/>
                <a:ea typeface="ＭＳ Ｐゴシック" charset="0"/>
              </a:defRPr>
            </a:lvl5pPr>
            <a:lvl6pPr marL="2514600" indent="-228600" eaLnBrk="0" fontAlgn="base" hangingPunct="0">
              <a:spcBef>
                <a:spcPct val="0"/>
              </a:spcBef>
              <a:spcAft>
                <a:spcPct val="0"/>
              </a:spcAft>
              <a:defRPr sz="1400">
                <a:solidFill>
                  <a:schemeClr val="tx1"/>
                </a:solidFill>
                <a:latin typeface="Verdana" charset="0"/>
                <a:ea typeface="ＭＳ Ｐゴシック" charset="0"/>
              </a:defRPr>
            </a:lvl6pPr>
            <a:lvl7pPr marL="2971800" indent="-228600" eaLnBrk="0" fontAlgn="base" hangingPunct="0">
              <a:spcBef>
                <a:spcPct val="0"/>
              </a:spcBef>
              <a:spcAft>
                <a:spcPct val="0"/>
              </a:spcAft>
              <a:defRPr sz="1400">
                <a:solidFill>
                  <a:schemeClr val="tx1"/>
                </a:solidFill>
                <a:latin typeface="Verdana" charset="0"/>
                <a:ea typeface="ＭＳ Ｐゴシック" charset="0"/>
              </a:defRPr>
            </a:lvl7pPr>
            <a:lvl8pPr marL="3429000" indent="-228600" eaLnBrk="0" fontAlgn="base" hangingPunct="0">
              <a:spcBef>
                <a:spcPct val="0"/>
              </a:spcBef>
              <a:spcAft>
                <a:spcPct val="0"/>
              </a:spcAft>
              <a:defRPr sz="1400">
                <a:solidFill>
                  <a:schemeClr val="tx1"/>
                </a:solidFill>
                <a:latin typeface="Verdana" charset="0"/>
                <a:ea typeface="ＭＳ Ｐゴシック" charset="0"/>
              </a:defRPr>
            </a:lvl8pPr>
            <a:lvl9pPr marL="3886200" indent="-228600" eaLnBrk="0" fontAlgn="base" hangingPunct="0">
              <a:spcBef>
                <a:spcPct val="0"/>
              </a:spcBef>
              <a:spcAft>
                <a:spcPct val="0"/>
              </a:spcAft>
              <a:defRPr sz="1400">
                <a:solidFill>
                  <a:schemeClr val="tx1"/>
                </a:solidFill>
                <a:latin typeface="Verdana" charset="0"/>
                <a:ea typeface="ＭＳ Ｐゴシック" charset="0"/>
              </a:defRPr>
            </a:lvl9pPr>
          </a:lstStyle>
          <a:p>
            <a:pPr eaLnBrk="1" hangingPunct="1"/>
            <a:r>
              <a:rPr lang="en-US" sz="1200" b="1">
                <a:solidFill>
                  <a:prstClr val="black"/>
                </a:solidFill>
                <a:latin typeface="Arial Narrow" charset="0"/>
              </a:rPr>
              <a:t>TRAIN ONLY – NO ROAD</a:t>
            </a:r>
          </a:p>
        </p:txBody>
      </p:sp>
      <p:pic>
        <p:nvPicPr>
          <p:cNvPr id="25621" name="Picture 25"/>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868144" y="1844824"/>
            <a:ext cx="3085728"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 name="Picture 1"/>
          <p:cNvPicPr>
            <a:picLocks noChangeAspect="1"/>
          </p:cNvPicPr>
          <p:nvPr/>
        </p:nvPicPr>
        <p:blipFill>
          <a:blip r:embed="rId6"/>
          <a:stretch>
            <a:fillRect/>
          </a:stretch>
        </p:blipFill>
        <p:spPr>
          <a:xfrm>
            <a:off x="6545515" y="-20899"/>
            <a:ext cx="2379338" cy="1800635"/>
          </a:xfrm>
          <a:prstGeom prst="rect">
            <a:avLst/>
          </a:prstGeom>
        </p:spPr>
      </p:pic>
      <p:sp>
        <p:nvSpPr>
          <p:cNvPr id="3" name="TextBox 2"/>
          <p:cNvSpPr txBox="1"/>
          <p:nvPr/>
        </p:nvSpPr>
        <p:spPr>
          <a:xfrm>
            <a:off x="5715000" y="5124450"/>
            <a:ext cx="4630608" cy="369332"/>
          </a:xfrm>
          <a:prstGeom prst="rect">
            <a:avLst/>
          </a:prstGeom>
          <a:noFill/>
        </p:spPr>
        <p:txBody>
          <a:bodyPr wrap="square" rtlCol="0">
            <a:spAutoFit/>
          </a:bodyPr>
          <a:lstStyle/>
          <a:p>
            <a:r>
              <a:rPr lang="en-US" dirty="0" smtClean="0"/>
              <a:t>Source: Thompson et al., 2012</a:t>
            </a:r>
            <a:endParaRPr lang="en-US" dirty="0"/>
          </a:p>
        </p:txBody>
      </p:sp>
      <p:pic>
        <p:nvPicPr>
          <p:cNvPr id="4" name="Picture 3"/>
          <p:cNvPicPr>
            <a:picLocks noChangeAspect="1"/>
          </p:cNvPicPr>
          <p:nvPr/>
        </p:nvPicPr>
        <p:blipFill>
          <a:blip r:embed="rId7"/>
          <a:stretch>
            <a:fillRect/>
          </a:stretch>
        </p:blipFill>
        <p:spPr>
          <a:xfrm>
            <a:off x="6780361" y="1905627"/>
            <a:ext cx="2173511" cy="1759985"/>
          </a:xfrm>
          <a:prstGeom prst="rect">
            <a:avLst/>
          </a:prstGeom>
        </p:spPr>
      </p:pic>
    </p:spTree>
    <p:extLst>
      <p:ext uri="{BB962C8B-B14F-4D97-AF65-F5344CB8AC3E}">
        <p14:creationId xmlns:p14="http://schemas.microsoft.com/office/powerpoint/2010/main" val="37249032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p:txBody>
          <a:bodyPr/>
          <a:lstStyle/>
          <a:p>
            <a:r>
              <a:rPr lang="en-US" dirty="0">
                <a:solidFill>
                  <a:schemeClr val="tx2">
                    <a:lumMod val="75000"/>
                  </a:schemeClr>
                </a:solidFill>
                <a:latin typeface="Verdana" charset="0"/>
                <a:cs typeface="Arial Unicode MS" charset="0"/>
              </a:rPr>
              <a:t>Food Security is possible.</a:t>
            </a:r>
          </a:p>
        </p:txBody>
      </p:sp>
      <p:graphicFrame>
        <p:nvGraphicFramePr>
          <p:cNvPr id="33794" name="C 27"/>
          <p:cNvGraphicFramePr>
            <a:graphicFrameLocks/>
          </p:cNvGraphicFramePr>
          <p:nvPr/>
        </p:nvGraphicFramePr>
        <p:xfrm>
          <a:off x="128588" y="1556792"/>
          <a:ext cx="7732712" cy="4079875"/>
        </p:xfrm>
        <a:graphic>
          <a:graphicData uri="http://schemas.openxmlformats.org/presentationml/2006/ole">
            <mc:AlternateContent xmlns:mc="http://schemas.openxmlformats.org/markup-compatibility/2006">
              <mc:Choice xmlns:v="urn:schemas-microsoft-com:vml" Requires="v">
                <p:oleObj spid="_x0000_s7179" name="Chart" r:id="rId3" imgW="7725600" imgH="4068360" progId="Excel.Sheet.8">
                  <p:embed/>
                </p:oleObj>
              </mc:Choice>
              <mc:Fallback>
                <p:oleObj name="Chart" r:id="rId3" imgW="7725600" imgH="4068360" progId="Excel.Sheet.8">
                  <p:embed/>
                  <p:pic>
                    <p:nvPicPr>
                      <p:cNvPr id="33794" name="C 27"/>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588" y="1556792"/>
                        <a:ext cx="7732712" cy="40798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3795" name="TextBox 4"/>
          <p:cNvSpPr txBox="1">
            <a:spLocks noChangeArrowheads="1"/>
          </p:cNvSpPr>
          <p:nvPr/>
        </p:nvSpPr>
        <p:spPr bwMode="auto">
          <a:xfrm rot="10800000" flipV="1">
            <a:off x="1042988" y="5717144"/>
            <a:ext cx="6640512" cy="7386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400">
                <a:solidFill>
                  <a:schemeClr val="tx1"/>
                </a:solidFill>
                <a:latin typeface="Verdana" charset="0"/>
                <a:ea typeface="ＭＳ Ｐゴシック" charset="0"/>
                <a:cs typeface="ＭＳ Ｐゴシック" charset="0"/>
              </a:defRPr>
            </a:lvl1pPr>
            <a:lvl2pPr marL="742950" indent="-285750" eaLnBrk="0" hangingPunct="0">
              <a:defRPr sz="1400">
                <a:solidFill>
                  <a:schemeClr val="tx1"/>
                </a:solidFill>
                <a:latin typeface="Verdana" charset="0"/>
                <a:ea typeface="ＭＳ Ｐゴシック" charset="0"/>
              </a:defRPr>
            </a:lvl2pPr>
            <a:lvl3pPr marL="1143000" indent="-228600" eaLnBrk="0" hangingPunct="0">
              <a:defRPr sz="1400">
                <a:solidFill>
                  <a:schemeClr val="tx1"/>
                </a:solidFill>
                <a:latin typeface="Verdana" charset="0"/>
                <a:ea typeface="ＭＳ Ｐゴシック" charset="0"/>
              </a:defRPr>
            </a:lvl3pPr>
            <a:lvl4pPr marL="1600200" indent="-228600" eaLnBrk="0" hangingPunct="0">
              <a:defRPr sz="1400">
                <a:solidFill>
                  <a:schemeClr val="tx1"/>
                </a:solidFill>
                <a:latin typeface="Verdana" charset="0"/>
                <a:ea typeface="ＭＳ Ｐゴシック" charset="0"/>
              </a:defRPr>
            </a:lvl4pPr>
            <a:lvl5pPr marL="2057400" indent="-228600" eaLnBrk="0" hangingPunct="0">
              <a:defRPr sz="1400">
                <a:solidFill>
                  <a:schemeClr val="tx1"/>
                </a:solidFill>
                <a:latin typeface="Verdana" charset="0"/>
                <a:ea typeface="ＭＳ Ｐゴシック" charset="0"/>
              </a:defRPr>
            </a:lvl5pPr>
            <a:lvl6pPr marL="2514600" indent="-228600" eaLnBrk="0" fontAlgn="base" hangingPunct="0">
              <a:spcBef>
                <a:spcPct val="0"/>
              </a:spcBef>
              <a:spcAft>
                <a:spcPct val="0"/>
              </a:spcAft>
              <a:defRPr sz="1400">
                <a:solidFill>
                  <a:schemeClr val="tx1"/>
                </a:solidFill>
                <a:latin typeface="Verdana" charset="0"/>
                <a:ea typeface="ＭＳ Ｐゴシック" charset="0"/>
              </a:defRPr>
            </a:lvl6pPr>
            <a:lvl7pPr marL="2971800" indent="-228600" eaLnBrk="0" fontAlgn="base" hangingPunct="0">
              <a:spcBef>
                <a:spcPct val="0"/>
              </a:spcBef>
              <a:spcAft>
                <a:spcPct val="0"/>
              </a:spcAft>
              <a:defRPr sz="1400">
                <a:solidFill>
                  <a:schemeClr val="tx1"/>
                </a:solidFill>
                <a:latin typeface="Verdana" charset="0"/>
                <a:ea typeface="ＭＳ Ｐゴシック" charset="0"/>
              </a:defRPr>
            </a:lvl7pPr>
            <a:lvl8pPr marL="3429000" indent="-228600" eaLnBrk="0" fontAlgn="base" hangingPunct="0">
              <a:spcBef>
                <a:spcPct val="0"/>
              </a:spcBef>
              <a:spcAft>
                <a:spcPct val="0"/>
              </a:spcAft>
              <a:defRPr sz="1400">
                <a:solidFill>
                  <a:schemeClr val="tx1"/>
                </a:solidFill>
                <a:latin typeface="Verdana" charset="0"/>
                <a:ea typeface="ＭＳ Ｐゴシック" charset="0"/>
              </a:defRPr>
            </a:lvl8pPr>
            <a:lvl9pPr marL="3886200" indent="-228600" eaLnBrk="0" fontAlgn="base" hangingPunct="0">
              <a:spcBef>
                <a:spcPct val="0"/>
              </a:spcBef>
              <a:spcAft>
                <a:spcPct val="0"/>
              </a:spcAft>
              <a:defRPr sz="1400">
                <a:solidFill>
                  <a:schemeClr val="tx1"/>
                </a:solidFill>
                <a:latin typeface="Verdana" charset="0"/>
                <a:ea typeface="ＭＳ Ｐゴシック" charset="0"/>
              </a:defRPr>
            </a:lvl9pPr>
          </a:lstStyle>
          <a:p>
            <a:pPr eaLnBrk="1" hangingPunct="1"/>
            <a:r>
              <a:rPr lang="en-US" dirty="0">
                <a:solidFill>
                  <a:prstClr val="black"/>
                </a:solidFill>
              </a:rPr>
              <a:t>Predictive model of food security implementing different </a:t>
            </a:r>
          </a:p>
          <a:p>
            <a:pPr eaLnBrk="1" hangingPunct="1"/>
            <a:r>
              <a:rPr lang="en-US" dirty="0">
                <a:solidFill>
                  <a:prstClr val="black"/>
                </a:solidFill>
              </a:rPr>
              <a:t>combinations of country foods program, roads and public transit</a:t>
            </a:r>
            <a:r>
              <a:rPr lang="en-US" dirty="0" smtClean="0">
                <a:solidFill>
                  <a:prstClr val="black"/>
                </a:solidFill>
              </a:rPr>
              <a:t>.</a:t>
            </a:r>
          </a:p>
          <a:p>
            <a:pPr eaLnBrk="1" hangingPunct="1"/>
            <a:r>
              <a:rPr lang="en-US" dirty="0" smtClean="0">
                <a:solidFill>
                  <a:prstClr val="black"/>
                </a:solidFill>
              </a:rPr>
              <a:t>Source: Thompson et al, 2012. </a:t>
            </a:r>
            <a:endParaRPr lang="en-US" dirty="0">
              <a:solidFill>
                <a:prstClr val="black"/>
              </a:solidFill>
            </a:endParaRPr>
          </a:p>
        </p:txBody>
      </p:sp>
    </p:spTree>
    <p:extLst>
      <p:ext uri="{BB962C8B-B14F-4D97-AF65-F5344CB8AC3E}">
        <p14:creationId xmlns:p14="http://schemas.microsoft.com/office/powerpoint/2010/main" val="2273423640"/>
      </p:ext>
    </p:extLst>
  </p:cSld>
  <p:clrMapOvr>
    <a:masterClrMapping/>
  </p:clrMapOvr>
  <mc:AlternateContent xmlns:mc="http://schemas.openxmlformats.org/markup-compatibility/2006" xmlns:p14="http://schemas.microsoft.com/office/powerpoint/2010/main">
    <mc:Choice Requires="p14">
      <p:transition spd="slow" p14:dur="2000" advTm="10913"/>
    </mc:Choice>
    <mc:Fallback xmlns="">
      <p:transition spd="slow" advTm="10913"/>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normAutofit fontScale="90000"/>
          </a:bodyPr>
          <a:lstStyle/>
          <a:p>
            <a:pPr algn="ctr"/>
            <a:r>
              <a:rPr lang="en-US" dirty="0">
                <a:solidFill>
                  <a:schemeClr val="tx2">
                    <a:lumMod val="75000"/>
                  </a:schemeClr>
                </a:solidFill>
                <a:cs typeface="Arial Unicode MS" charset="0"/>
              </a:rPr>
              <a:t>Gardening and country foods impact on food security</a:t>
            </a:r>
          </a:p>
        </p:txBody>
      </p:sp>
      <p:graphicFrame>
        <p:nvGraphicFramePr>
          <p:cNvPr id="35842" name="Object 2"/>
          <p:cNvGraphicFramePr>
            <a:graphicFrameLocks noChangeAspect="1"/>
          </p:cNvGraphicFramePr>
          <p:nvPr>
            <p:extLst>
              <p:ext uri="{D42A27DB-BD31-4B8C-83A1-F6EECF244321}">
                <p14:modId xmlns:p14="http://schemas.microsoft.com/office/powerpoint/2010/main" val="1605729361"/>
              </p:ext>
            </p:extLst>
          </p:nvPr>
        </p:nvGraphicFramePr>
        <p:xfrm>
          <a:off x="566738" y="1340768"/>
          <a:ext cx="8577262" cy="7344816"/>
        </p:xfrm>
        <a:graphic>
          <a:graphicData uri="http://schemas.openxmlformats.org/presentationml/2006/ole">
            <mc:AlternateContent xmlns:mc="http://schemas.openxmlformats.org/markup-compatibility/2006">
              <mc:Choice xmlns:v="urn:schemas-microsoft-com:vml" Requires="v">
                <p:oleObj spid="_x0000_s6156" name="Document" r:id="rId3" imgW="5536125" imgH="4993411" progId="Word.Document.12">
                  <p:embed/>
                </p:oleObj>
              </mc:Choice>
              <mc:Fallback>
                <p:oleObj name="Document" r:id="rId3" imgW="5536125" imgH="4993411" progId="Word.Document.12">
                  <p:embed/>
                  <p:pic>
                    <p:nvPicPr>
                      <p:cNvPr id="35842"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6738" y="1340768"/>
                        <a:ext cx="8577262" cy="7344816"/>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4" name="TextBox 3"/>
          <p:cNvSpPr txBox="1"/>
          <p:nvPr/>
        </p:nvSpPr>
        <p:spPr>
          <a:xfrm>
            <a:off x="395536" y="1988840"/>
            <a:ext cx="184731" cy="369332"/>
          </a:xfrm>
          <a:prstGeom prst="rect">
            <a:avLst/>
          </a:prstGeom>
          <a:noFill/>
        </p:spPr>
        <p:txBody>
          <a:bodyPr wrap="none" rtlCol="0">
            <a:spAutoFit/>
          </a:bodyPr>
          <a:lstStyle/>
          <a:p>
            <a:endParaRPr lang="en-CA">
              <a:solidFill>
                <a:prstClr val="black"/>
              </a:solidFill>
            </a:endParaRPr>
          </a:p>
        </p:txBody>
      </p:sp>
      <p:sp>
        <p:nvSpPr>
          <p:cNvPr id="5" name="TextBox 4"/>
          <p:cNvSpPr txBox="1"/>
          <p:nvPr/>
        </p:nvSpPr>
        <p:spPr>
          <a:xfrm rot="16200000">
            <a:off x="-2058777" y="4382769"/>
            <a:ext cx="4581131" cy="369332"/>
          </a:xfrm>
          <a:prstGeom prst="rect">
            <a:avLst/>
          </a:prstGeom>
          <a:noFill/>
        </p:spPr>
        <p:txBody>
          <a:bodyPr wrap="square" rtlCol="0">
            <a:spAutoFit/>
          </a:bodyPr>
          <a:lstStyle/>
          <a:p>
            <a:r>
              <a:rPr lang="en-CA" dirty="0" smtClean="0">
                <a:solidFill>
                  <a:prstClr val="white"/>
                </a:solidFill>
              </a:rPr>
              <a:t>Amount of food from garden</a:t>
            </a:r>
            <a:endParaRPr lang="en-CA" dirty="0">
              <a:solidFill>
                <a:prstClr val="white"/>
              </a:solidFill>
            </a:endParaRPr>
          </a:p>
        </p:txBody>
      </p:sp>
      <p:sp>
        <p:nvSpPr>
          <p:cNvPr id="6" name="TextBox 5"/>
          <p:cNvSpPr txBox="1"/>
          <p:nvPr/>
        </p:nvSpPr>
        <p:spPr>
          <a:xfrm>
            <a:off x="1403648" y="6453336"/>
            <a:ext cx="4464496" cy="369332"/>
          </a:xfrm>
          <a:prstGeom prst="rect">
            <a:avLst/>
          </a:prstGeom>
          <a:noFill/>
        </p:spPr>
        <p:txBody>
          <a:bodyPr wrap="square" rtlCol="0">
            <a:spAutoFit/>
          </a:bodyPr>
          <a:lstStyle/>
          <a:p>
            <a:r>
              <a:rPr lang="en-CA" dirty="0" smtClean="0">
                <a:solidFill>
                  <a:prstClr val="white"/>
                </a:solidFill>
              </a:rPr>
              <a:t>Food security rates</a:t>
            </a:r>
            <a:endParaRPr lang="en-CA" dirty="0">
              <a:solidFill>
                <a:prstClr val="white"/>
              </a:solidFill>
            </a:endParaRPr>
          </a:p>
        </p:txBody>
      </p:sp>
      <p:sp>
        <p:nvSpPr>
          <p:cNvPr id="3" name="TextBox 2"/>
          <p:cNvSpPr txBox="1"/>
          <p:nvPr/>
        </p:nvSpPr>
        <p:spPr>
          <a:xfrm>
            <a:off x="4495800" y="6553200"/>
            <a:ext cx="4643432" cy="369332"/>
          </a:xfrm>
          <a:prstGeom prst="rect">
            <a:avLst/>
          </a:prstGeom>
          <a:noFill/>
        </p:spPr>
        <p:txBody>
          <a:bodyPr wrap="square" rtlCol="0">
            <a:spAutoFit/>
          </a:bodyPr>
          <a:lstStyle/>
          <a:p>
            <a:r>
              <a:rPr lang="en-US" dirty="0" smtClean="0"/>
              <a:t>Source: Thompson et al, 2012</a:t>
            </a:r>
            <a:endParaRPr lang="en-US" dirty="0"/>
          </a:p>
        </p:txBody>
      </p:sp>
    </p:spTree>
    <p:extLst>
      <p:ext uri="{BB962C8B-B14F-4D97-AF65-F5344CB8AC3E}">
        <p14:creationId xmlns:p14="http://schemas.microsoft.com/office/powerpoint/2010/main" val="3526258329"/>
      </p:ext>
    </p:extLst>
  </p:cSld>
  <p:clrMapOvr>
    <a:masterClrMapping/>
  </p:clrMapOvr>
  <mc:AlternateContent xmlns:mc="http://schemas.openxmlformats.org/markup-compatibility/2006" xmlns:p14="http://schemas.microsoft.com/office/powerpoint/2010/main">
    <mc:Choice Requires="p14">
      <p:transition spd="slow" p14:dur="2000" advTm="7952"/>
    </mc:Choice>
    <mc:Fallback xmlns="">
      <p:transition spd="slow" advTm="7952"/>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8763000" cy="2362200"/>
          </a:xfrm>
        </p:spPr>
        <p:txBody>
          <a:bodyPr/>
          <a:lstStyle/>
          <a:p>
            <a:r>
              <a:rPr lang="en-US" dirty="0" smtClean="0"/>
              <a:t>Indigenous Food Systems Team</a:t>
            </a:r>
            <a:br>
              <a:rPr lang="en-US" dirty="0" smtClean="0"/>
            </a:br>
            <a:r>
              <a:rPr lang="en-US" dirty="0" smtClean="0"/>
              <a:t>- </a:t>
            </a:r>
            <a:r>
              <a:rPr lang="en-US" sz="3600" dirty="0" smtClean="0">
                <a:solidFill>
                  <a:schemeClr val="tx1"/>
                </a:solidFill>
                <a:latin typeface="+mn-lt"/>
              </a:rPr>
              <a:t>met regularly summer and fall to plan </a:t>
            </a:r>
            <a:r>
              <a:rPr lang="en-US" sz="3600" dirty="0" err="1" smtClean="0">
                <a:solidFill>
                  <a:schemeClr val="tx1"/>
                </a:solidFill>
                <a:latin typeface="+mn-lt"/>
              </a:rPr>
              <a:t>Kitigay</a:t>
            </a:r>
            <a:r>
              <a:rPr lang="en-US" sz="3600" dirty="0" smtClean="0">
                <a:solidFill>
                  <a:schemeClr val="tx1"/>
                </a:solidFill>
                <a:latin typeface="+mn-lt"/>
              </a:rPr>
              <a:t/>
            </a:r>
            <a:br>
              <a:rPr lang="en-US" sz="3600" dirty="0" smtClean="0">
                <a:solidFill>
                  <a:schemeClr val="tx1"/>
                </a:solidFill>
                <a:latin typeface="+mn-lt"/>
              </a:rPr>
            </a:br>
            <a:r>
              <a:rPr lang="en-US" sz="3600" dirty="0" smtClean="0">
                <a:solidFill>
                  <a:schemeClr val="tx1"/>
                </a:solidFill>
                <a:latin typeface="+mn-lt"/>
              </a:rPr>
              <a:t>- great experts problem-solved to find a pathway </a:t>
            </a:r>
            <a:endParaRPr lang="en-US" sz="3600" dirty="0">
              <a:solidFill>
                <a:schemeClr val="tx1"/>
              </a:solidFill>
              <a:latin typeface="+mn-lt"/>
            </a:endParaRPr>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371600" y="2286000"/>
            <a:ext cx="6019800" cy="4509069"/>
          </a:xfrm>
          <a:prstGeom prst="rect">
            <a:avLst/>
          </a:prstGeom>
        </p:spPr>
      </p:pic>
    </p:spTree>
    <p:extLst>
      <p:ext uri="{BB962C8B-B14F-4D97-AF65-F5344CB8AC3E}">
        <p14:creationId xmlns:p14="http://schemas.microsoft.com/office/powerpoint/2010/main" val="7229452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167818074"/>
              </p:ext>
            </p:extLst>
          </p:nvPr>
        </p:nvGraphicFramePr>
        <p:xfrm>
          <a:off x="152400" y="1066800"/>
          <a:ext cx="8991600" cy="541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4"/>
          <p:cNvSpPr>
            <a:spLocks noGrp="1"/>
          </p:cNvSpPr>
          <p:nvPr>
            <p:ph type="title"/>
          </p:nvPr>
        </p:nvSpPr>
        <p:spPr>
          <a:xfrm>
            <a:off x="457200" y="0"/>
            <a:ext cx="7620000" cy="762000"/>
          </a:xfrm>
        </p:spPr>
        <p:txBody>
          <a:bodyPr/>
          <a:lstStyle/>
          <a:p>
            <a:pPr algn="ctr"/>
            <a:r>
              <a:rPr lang="en-US" dirty="0" smtClean="0"/>
              <a:t>The Stone Soup of </a:t>
            </a:r>
            <a:r>
              <a:rPr lang="en-US" dirty="0" err="1" smtClean="0"/>
              <a:t>Kitigay</a:t>
            </a:r>
            <a:endParaRPr lang="en-US" dirty="0"/>
          </a:p>
        </p:txBody>
      </p:sp>
    </p:spTree>
    <p:extLst>
      <p:ext uri="{BB962C8B-B14F-4D97-AF65-F5344CB8AC3E}">
        <p14:creationId xmlns:p14="http://schemas.microsoft.com/office/powerpoint/2010/main" val="3675893431"/>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rotWithShape="1">
          <a:blip r:embed="rId2"/>
          <a:srcRect l="-2083" t="-5185" r="2083" b="5185"/>
          <a:stretch/>
        </p:blipFill>
        <p:spPr>
          <a:xfrm>
            <a:off x="-3429000" y="-2895600"/>
            <a:ext cx="18288000" cy="10287000"/>
          </a:xfrm>
          <a:prstGeom prst="rect">
            <a:avLst/>
          </a:prstGeom>
          <a:solidFill>
            <a:schemeClr val="bg2"/>
          </a:solidFill>
        </p:spPr>
      </p:pic>
      <p:sp>
        <p:nvSpPr>
          <p:cNvPr id="4" name="Rectangle 3"/>
          <p:cNvSpPr/>
          <p:nvPr/>
        </p:nvSpPr>
        <p:spPr>
          <a:xfrm>
            <a:off x="1174376" y="2133600"/>
            <a:ext cx="1721224" cy="35052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340288" y="2133600"/>
            <a:ext cx="1752600" cy="3505200"/>
          </a:xfrm>
          <a:prstGeom prst="rect">
            <a:avLst/>
          </a:prstGeom>
          <a:noFill/>
          <a:ln w="762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6340288" y="5105400"/>
            <a:ext cx="1606924" cy="461665"/>
          </a:xfrm>
          <a:prstGeom prst="rect">
            <a:avLst/>
          </a:prstGeom>
          <a:noFill/>
        </p:spPr>
        <p:txBody>
          <a:bodyPr wrap="square" rtlCol="0">
            <a:spAutoFit/>
          </a:bodyPr>
          <a:lstStyle/>
          <a:p>
            <a:pPr algn="ctr"/>
            <a:r>
              <a:rPr lang="en-US" sz="1200" b="1" dirty="0" smtClean="0">
                <a:solidFill>
                  <a:schemeClr val="bg2">
                    <a:lumMod val="50000"/>
                  </a:schemeClr>
                </a:solidFill>
              </a:rPr>
              <a:t>After piloting &amp; approval of senate </a:t>
            </a:r>
            <a:endParaRPr lang="en-US" sz="1200" b="1" dirty="0">
              <a:solidFill>
                <a:schemeClr val="bg2">
                  <a:lumMod val="50000"/>
                </a:schemeClr>
              </a:solidFill>
            </a:endParaRPr>
          </a:p>
        </p:txBody>
      </p:sp>
      <p:sp>
        <p:nvSpPr>
          <p:cNvPr id="8" name="Rectangle 7"/>
          <p:cNvSpPr/>
          <p:nvPr/>
        </p:nvSpPr>
        <p:spPr>
          <a:xfrm>
            <a:off x="1174376" y="3505200"/>
            <a:ext cx="1905000" cy="1446550"/>
          </a:xfrm>
          <a:prstGeom prst="rect">
            <a:avLst/>
          </a:prstGeom>
        </p:spPr>
        <p:txBody>
          <a:bodyPr wrap="square">
            <a:spAutoFit/>
          </a:bodyPr>
          <a:lstStyle/>
          <a:p>
            <a:r>
              <a:rPr lang="en-US" sz="1100" b="1" dirty="0">
                <a:solidFill>
                  <a:srgbClr val="FF0000"/>
                </a:solidFill>
              </a:rPr>
              <a:t>Faculty of Agricultural and Food Sciences </a:t>
            </a:r>
            <a:r>
              <a:rPr lang="en-US" sz="1100" b="1" dirty="0" smtClean="0">
                <a:solidFill>
                  <a:srgbClr val="FF0000"/>
                </a:solidFill>
              </a:rPr>
              <a:t>with other faculties sponsorship. </a:t>
            </a:r>
            <a:r>
              <a:rPr lang="en-US" sz="1100" b="1" dirty="0">
                <a:solidFill>
                  <a:srgbClr val="FF0000"/>
                </a:solidFill>
              </a:rPr>
              <a:t>S</a:t>
            </a:r>
            <a:r>
              <a:rPr lang="en-US" sz="1100" b="1" dirty="0" smtClean="0">
                <a:solidFill>
                  <a:srgbClr val="FF0000"/>
                </a:solidFill>
              </a:rPr>
              <a:t>uccessful </a:t>
            </a:r>
            <a:r>
              <a:rPr lang="en-US" sz="1100" b="1" dirty="0">
                <a:solidFill>
                  <a:srgbClr val="FF0000"/>
                </a:solidFill>
              </a:rPr>
              <a:t>students </a:t>
            </a:r>
            <a:r>
              <a:rPr lang="en-US" sz="1100" b="1" dirty="0" smtClean="0">
                <a:solidFill>
                  <a:srgbClr val="FF0000"/>
                </a:solidFill>
              </a:rPr>
              <a:t>to receive a UM letter </a:t>
            </a:r>
            <a:r>
              <a:rPr lang="en-US" sz="1100" b="1" dirty="0">
                <a:solidFill>
                  <a:srgbClr val="FF0000"/>
                </a:solidFill>
              </a:rPr>
              <a:t>of accomplishment </a:t>
            </a:r>
            <a:r>
              <a:rPr lang="en-US" sz="1100" b="1" dirty="0" smtClean="0">
                <a:solidFill>
                  <a:srgbClr val="FF0000"/>
                </a:solidFill>
              </a:rPr>
              <a:t>for 3 to 6 courses &amp; Internship.</a:t>
            </a:r>
            <a:endParaRPr lang="en-US" sz="1100" b="1" dirty="0">
              <a:solidFill>
                <a:srgbClr val="FF0000"/>
              </a:solidFill>
            </a:endParaRPr>
          </a:p>
        </p:txBody>
      </p:sp>
      <p:sp>
        <p:nvSpPr>
          <p:cNvPr id="9" name="Rectangle 8"/>
          <p:cNvSpPr/>
          <p:nvPr/>
        </p:nvSpPr>
        <p:spPr>
          <a:xfrm>
            <a:off x="304800" y="5648980"/>
            <a:ext cx="11125200" cy="523220"/>
          </a:xfrm>
          <a:prstGeom prst="rect">
            <a:avLst/>
          </a:prstGeom>
        </p:spPr>
        <p:txBody>
          <a:bodyPr wrap="square">
            <a:spAutoFit/>
          </a:bodyPr>
          <a:lstStyle/>
          <a:p>
            <a:r>
              <a:rPr lang="en-US" sz="1400" dirty="0" smtClean="0"/>
              <a:t>NOTE: After </a:t>
            </a:r>
            <a:r>
              <a:rPr lang="en-US" sz="1400" dirty="0"/>
              <a:t>several years (3 to 5 years) of continuous improvement through piloting these series of course offerings, a d</a:t>
            </a:r>
            <a:r>
              <a:rPr lang="en-US" sz="1400" dirty="0" smtClean="0"/>
              <a:t>iploma </a:t>
            </a:r>
            <a:r>
              <a:rPr lang="en-US" sz="1400" dirty="0"/>
              <a:t>and micro-credential in Indigenous Food Systems is expected to be approved by UM </a:t>
            </a:r>
            <a:r>
              <a:rPr lang="en-US" sz="1400" dirty="0" smtClean="0"/>
              <a:t>Senate as courses are at the diploma and degree levels.</a:t>
            </a:r>
            <a:endParaRPr lang="en-US" sz="1400" dirty="0"/>
          </a:p>
        </p:txBody>
      </p:sp>
    </p:spTree>
    <p:extLst>
      <p:ext uri="{BB962C8B-B14F-4D97-AF65-F5344CB8AC3E}">
        <p14:creationId xmlns:p14="http://schemas.microsoft.com/office/powerpoint/2010/main" val="189498926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Kilter">
      <a:dk1>
        <a:sysClr val="windowText" lastClr="000000"/>
      </a:dk1>
      <a:lt1>
        <a:sysClr val="window" lastClr="FFFFFF"/>
      </a:lt1>
      <a:dk2>
        <a:srgbClr val="318FC5"/>
      </a:dk2>
      <a:lt2>
        <a:srgbClr val="AEE8FB"/>
      </a:lt2>
      <a:accent1>
        <a:srgbClr val="76C5EF"/>
      </a:accent1>
      <a:accent2>
        <a:srgbClr val="FEA022"/>
      </a:accent2>
      <a:accent3>
        <a:srgbClr val="FF6700"/>
      </a:accent3>
      <a:accent4>
        <a:srgbClr val="70A525"/>
      </a:accent4>
      <a:accent5>
        <a:srgbClr val="A5D848"/>
      </a:accent5>
      <a:accent6>
        <a:srgbClr val="20768C"/>
      </a:accent6>
      <a:hlink>
        <a:srgbClr val="7AB6E8"/>
      </a:hlink>
      <a:folHlink>
        <a:srgbClr val="83B0D3"/>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Adjacency.thmx</Template>
  <TotalTime>19760</TotalTime>
  <Words>2042</Words>
  <Application>Microsoft Office PowerPoint</Application>
  <PresentationFormat>On-screen Show (4:3)</PresentationFormat>
  <Paragraphs>153</Paragraphs>
  <Slides>26</Slides>
  <Notes>4</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2</vt:i4>
      </vt:variant>
      <vt:variant>
        <vt:lpstr>Slide Titles</vt:lpstr>
      </vt:variant>
      <vt:variant>
        <vt:i4>26</vt:i4>
      </vt:variant>
    </vt:vector>
  </HeadingPairs>
  <TitlesOfParts>
    <vt:vector size="38" baseType="lpstr">
      <vt:lpstr>ＭＳ Ｐゴシック</vt:lpstr>
      <vt:lpstr>Arial</vt:lpstr>
      <vt:lpstr>Arial Narrow</vt:lpstr>
      <vt:lpstr>Arial Unicode MS</vt:lpstr>
      <vt:lpstr>Calibri</vt:lpstr>
      <vt:lpstr>Cambria</vt:lpstr>
      <vt:lpstr>Helvetica</vt:lpstr>
      <vt:lpstr>Times New Roman</vt:lpstr>
      <vt:lpstr>Verdana</vt:lpstr>
      <vt:lpstr>Adjacency</vt:lpstr>
      <vt:lpstr>Chart</vt:lpstr>
      <vt:lpstr>Document</vt:lpstr>
      <vt:lpstr>Kitigay  Indigenous Food Systems Team</vt:lpstr>
      <vt:lpstr>Kitigay</vt:lpstr>
      <vt:lpstr>PowerPoint Presentation</vt:lpstr>
      <vt:lpstr>Household Food Insecurity Rates in Northern Manitoba</vt:lpstr>
      <vt:lpstr>Food Security is possible.</vt:lpstr>
      <vt:lpstr>Gardening and country foods impact on food security</vt:lpstr>
      <vt:lpstr>Indigenous Food Systems Team - met regularly summer and fall to plan Kitigay - great experts problem-solved to find a pathway </vt:lpstr>
      <vt:lpstr>The Stone Soup of Kitigay</vt:lpstr>
      <vt:lpstr>PowerPoint Presentation</vt:lpstr>
      <vt:lpstr>PowerPoint Presentation</vt:lpstr>
      <vt:lpstr>Degree &amp; Diploma  courses with  Indigenous content </vt:lpstr>
      <vt:lpstr>Distance and Blended UM Courses</vt:lpstr>
      <vt:lpstr>Kitigay process</vt:lpstr>
      <vt:lpstr>Menu of Course Options</vt:lpstr>
      <vt:lpstr>REC 3770: Indigenous Perspectives on Land-Based Education</vt:lpstr>
      <vt:lpstr>REC 2130 - Introduction to  Outdoor &amp; Land-Based Recreation </vt:lpstr>
      <vt:lpstr>AGRI 2300 –  Indigenous Issues in Food Systems</vt:lpstr>
      <vt:lpstr>DAGR 09190: Sustainable Agri-food Systems</vt:lpstr>
      <vt:lpstr>DAGR 0540 Exploring New Opportunities in Adding On-Farm Value</vt:lpstr>
      <vt:lpstr>Other: SCI courses TBA &amp; Elder/ Access Supports</vt:lpstr>
      <vt:lpstr>Community-based Internships </vt:lpstr>
      <vt:lpstr>PowerPoint Presentation</vt:lpstr>
      <vt:lpstr>International Permaculture Design graduate course Held in 2017 &amp; to be held again 2021</vt:lpstr>
      <vt:lpstr>PowerPoint Presentation</vt:lpstr>
      <vt:lpstr>PowerPoint Presentation</vt:lpstr>
      <vt:lpstr>Indigenous Initiative Proposed funding  for:</vt:lpstr>
    </vt:vector>
  </TitlesOfParts>
  <Company>Government of Manitoba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Funding Organization: Canadian Institutes of Health Research  Program Name: Operating Grant: Intervention Research (Healthy Living and Chronic Disease Prevention)</dc:title>
  <dc:creator>PFieldhous</dc:creator>
  <cp:lastModifiedBy>Shirley Thompson</cp:lastModifiedBy>
  <cp:revision>414</cp:revision>
  <dcterms:created xsi:type="dcterms:W3CDTF">2013-10-24T21:52:33Z</dcterms:created>
  <dcterms:modified xsi:type="dcterms:W3CDTF">2020-12-18T20:11:04Z</dcterms:modified>
</cp:coreProperties>
</file>