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1"/>
    <p:restoredTop sz="93617"/>
  </p:normalViewPr>
  <p:slideViewPr>
    <p:cSldViewPr snapToGrid="0" snapToObjects="1">
      <p:cViewPr varScale="1">
        <p:scale>
          <a:sx n="70" d="100"/>
          <a:sy n="70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DE40-F247-7C43-BB2C-C4C41FA46A6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9E68-4E19-FE4D-BB7D-CFC9EB5D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8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DE40-F247-7C43-BB2C-C4C41FA46A6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9E68-4E19-FE4D-BB7D-CFC9EB5D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7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DE40-F247-7C43-BB2C-C4C41FA46A6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9E68-4E19-FE4D-BB7D-CFC9EB5D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4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DE40-F247-7C43-BB2C-C4C41FA46A6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9E68-4E19-FE4D-BB7D-CFC9EB5D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DE40-F247-7C43-BB2C-C4C41FA46A6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9E68-4E19-FE4D-BB7D-CFC9EB5D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DE40-F247-7C43-BB2C-C4C41FA46A6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9E68-4E19-FE4D-BB7D-CFC9EB5D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DE40-F247-7C43-BB2C-C4C41FA46A6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9E68-4E19-FE4D-BB7D-CFC9EB5D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9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DE40-F247-7C43-BB2C-C4C41FA46A6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9E68-4E19-FE4D-BB7D-CFC9EB5D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5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DE40-F247-7C43-BB2C-C4C41FA46A6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9E68-4E19-FE4D-BB7D-CFC9EB5D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2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DE40-F247-7C43-BB2C-C4C41FA46A6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9E68-4E19-FE4D-BB7D-CFC9EB5D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0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DE40-F247-7C43-BB2C-C4C41FA46A6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9E68-4E19-FE4D-BB7D-CFC9EB5D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0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5DE40-F247-7C43-BB2C-C4C41FA46A6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E9E68-4E19-FE4D-BB7D-CFC9EB5D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07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2BC5D-AF12-AD4B-BD55-E5DE8BBFD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6960" y="2237931"/>
            <a:ext cx="7491984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" panose="02040604050505020304" pitchFamily="18" charset="0"/>
              </a:rPr>
              <a:t>Mino </a:t>
            </a:r>
            <a:r>
              <a:rPr lang="en-US" dirty="0" err="1">
                <a:latin typeface="Century" panose="02040604050505020304" pitchFamily="18" charset="0"/>
              </a:rPr>
              <a:t>Pimaticiwin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Ooza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Wasqa-mashkiki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BF88D-E7BB-0E4F-A7EF-06091DCB8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376160" y="7131622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71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034E0-BCD0-E64B-98CC-FEDE96173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" panose="02040604050505020304" pitchFamily="18" charset="0"/>
              </a:rPr>
              <a:t>Establishing a Cannabis Dispensary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B2CA4-E7CA-A640-95C7-7C3D49348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dobe Caslon Pro" panose="0205050205050A020403" pitchFamily="18" charset="77"/>
              </a:rPr>
              <a:t>Welcoming cannabis back into the community garden</a:t>
            </a:r>
          </a:p>
          <a:p>
            <a:r>
              <a:rPr lang="en-US" dirty="0">
                <a:latin typeface="Adobe Caslon Pro" panose="0205050205050A020403" pitchFamily="18" charset="77"/>
              </a:rPr>
              <a:t>Rediscovering the beneficial aspects of cannabis</a:t>
            </a:r>
          </a:p>
          <a:p>
            <a:r>
              <a:rPr lang="en-US" dirty="0">
                <a:latin typeface="Adobe Caslon Pro" panose="0205050205050A020403" pitchFamily="18" charset="77"/>
              </a:rPr>
              <a:t>Reintegration of homeopathic and natural/traditional medicines </a:t>
            </a:r>
          </a:p>
          <a:p>
            <a:endParaRPr lang="en-US" dirty="0">
              <a:latin typeface="Adobe Caslon Pro" panose="0205050205050A020403" pitchFamily="18" charset="77"/>
            </a:endParaRPr>
          </a:p>
          <a:p>
            <a:r>
              <a:rPr lang="en-US" dirty="0">
                <a:latin typeface="Adobe Caslon Pro" panose="0205050205050A020403" pitchFamily="18" charset="77"/>
              </a:rPr>
              <a:t>Dispelling fears and myths of cannabis</a:t>
            </a:r>
          </a:p>
          <a:p>
            <a:r>
              <a:rPr lang="en-US" dirty="0">
                <a:latin typeface="Adobe Caslon Pro" panose="0205050205050A020403" pitchFamily="18" charset="77"/>
              </a:rPr>
              <a:t>Building awareness  through the </a:t>
            </a:r>
          </a:p>
          <a:p>
            <a:pPr marL="0" indent="0">
              <a:buNone/>
            </a:pPr>
            <a:r>
              <a:rPr lang="en-US" dirty="0">
                <a:latin typeface="Adobe Caslon Pro" panose="0205050205050A020403" pitchFamily="18" charset="77"/>
              </a:rPr>
              <a:t>Health Centre to prevent </a:t>
            </a:r>
            <a:r>
              <a:rPr lang="en-US" dirty="0" err="1">
                <a:latin typeface="Adobe Caslon Pro" panose="0205050205050A020403" pitchFamily="18" charset="77"/>
              </a:rPr>
              <a:t>opiods</a:t>
            </a:r>
            <a:r>
              <a:rPr lang="en-US" dirty="0">
                <a:latin typeface="Adobe Caslon Pro" panose="0205050205050A020403" pitchFamily="18" charset="77"/>
              </a:rPr>
              <a:t>, meth.,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775B2D-BCD1-5B48-A361-6F9EF2700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94700"/>
            <a:ext cx="1259230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57D23B-BA79-234E-8733-9F321ABA4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008" y="4124757"/>
            <a:ext cx="3288792" cy="205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4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9AE1-DE0E-854E-80DC-EC833708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" panose="02040604050505020304" pitchFamily="18" charset="0"/>
              </a:rPr>
              <a:t>Cannabis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21414-952E-D045-8D4D-978D73447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2790"/>
            <a:ext cx="6861048" cy="3593338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>
                <a:latin typeface="Adobe Caslon Pro" panose="0205050205050A020403" pitchFamily="18" charset="77"/>
                <a:cs typeface="Adobe Arabic" panose="02040503050201020203" pitchFamily="18" charset="-78"/>
              </a:rPr>
              <a:t>Cannabis is Indigenous to every continent</a:t>
            </a:r>
          </a:p>
          <a:p>
            <a:r>
              <a:rPr lang="en-US" sz="4000" dirty="0">
                <a:latin typeface="Adobe Caslon Pro" panose="0205050205050A020403" pitchFamily="18" charset="77"/>
                <a:cs typeface="Adobe Arabic" panose="02040503050201020203" pitchFamily="18" charset="-78"/>
              </a:rPr>
              <a:t>Used since ancient times</a:t>
            </a:r>
          </a:p>
          <a:p>
            <a:r>
              <a:rPr lang="en-US" sz="4000" dirty="0">
                <a:latin typeface="Adobe Caslon Pro" panose="0205050205050A020403" pitchFamily="18" charset="77"/>
                <a:cs typeface="Adobe Arabic" panose="02040503050201020203" pitchFamily="18" charset="-78"/>
              </a:rPr>
              <a:t>Many useful products can be derived from the cannabis plant</a:t>
            </a:r>
          </a:p>
          <a:p>
            <a:r>
              <a:rPr lang="en-US" sz="4000" dirty="0">
                <a:latin typeface="Adobe Caslon Pro" panose="0205050205050A020403" pitchFamily="18" charset="77"/>
                <a:cs typeface="Adobe Arabic" panose="02040503050201020203" pitchFamily="18" charset="-78"/>
              </a:rPr>
              <a:t>Healthy for humans</a:t>
            </a:r>
          </a:p>
          <a:p>
            <a:r>
              <a:rPr lang="en-US" sz="4000" dirty="0">
                <a:latin typeface="Adobe Caslon Pro" panose="0205050205050A020403" pitchFamily="18" charset="77"/>
                <a:cs typeface="Adobe Arabic" panose="02040503050201020203" pitchFamily="18" charset="-78"/>
              </a:rPr>
              <a:t>Healthy for the environment</a:t>
            </a:r>
          </a:p>
          <a:p>
            <a:endParaRPr lang="en-US" sz="4000" dirty="0">
              <a:latin typeface="Adobe Caslon Pro" panose="0205050205050A020403" pitchFamily="18" charset="77"/>
              <a:cs typeface="Adobe Arabic" panose="02040503050201020203" pitchFamily="18" charset="-78"/>
            </a:endParaRPr>
          </a:p>
          <a:p>
            <a:endParaRPr lang="en-US" sz="4000" dirty="0">
              <a:latin typeface="Adobe Caslon Pro" panose="0205050205050A020403" pitchFamily="18" charset="77"/>
              <a:cs typeface="Adobe Arabic" panose="02040503050201020203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B8377-1BBA-2A46-9220-111A3325F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3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D603C-20ED-2040-820C-02434766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goal: Build health and business through medicinal cannabis clinic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9DBE117-8D17-694E-A542-6050C5A9E3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188466"/>
              </p:ext>
            </p:extLst>
          </p:nvPr>
        </p:nvGraphicFramePr>
        <p:xfrm>
          <a:off x="0" y="1825624"/>
          <a:ext cx="11850625" cy="6002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560">
                  <a:extLst>
                    <a:ext uri="{9D8B030D-6E8A-4147-A177-3AD203B41FA5}">
                      <a16:colId xmlns:a16="http://schemas.microsoft.com/office/drawing/2014/main" val="131098539"/>
                    </a:ext>
                  </a:extLst>
                </a:gridCol>
                <a:gridCol w="2928690">
                  <a:extLst>
                    <a:ext uri="{9D8B030D-6E8A-4147-A177-3AD203B41FA5}">
                      <a16:colId xmlns:a16="http://schemas.microsoft.com/office/drawing/2014/main" val="1281112084"/>
                    </a:ext>
                  </a:extLst>
                </a:gridCol>
                <a:gridCol w="2370125">
                  <a:extLst>
                    <a:ext uri="{9D8B030D-6E8A-4147-A177-3AD203B41FA5}">
                      <a16:colId xmlns:a16="http://schemas.microsoft.com/office/drawing/2014/main" val="8973040"/>
                    </a:ext>
                  </a:extLst>
                </a:gridCol>
                <a:gridCol w="2370125">
                  <a:extLst>
                    <a:ext uri="{9D8B030D-6E8A-4147-A177-3AD203B41FA5}">
                      <a16:colId xmlns:a16="http://schemas.microsoft.com/office/drawing/2014/main" val="1225752043"/>
                    </a:ext>
                  </a:extLst>
                </a:gridCol>
                <a:gridCol w="2370125">
                  <a:extLst>
                    <a:ext uri="{9D8B030D-6E8A-4147-A177-3AD203B41FA5}">
                      <a16:colId xmlns:a16="http://schemas.microsoft.com/office/drawing/2014/main" val="58332906"/>
                    </a:ext>
                  </a:extLst>
                </a:gridCol>
              </a:tblGrid>
              <a:tr h="654478">
                <a:tc>
                  <a:txBody>
                    <a:bodyPr/>
                    <a:lstStyle/>
                    <a:p>
                      <a:r>
                        <a:rPr lang="en-US" sz="3600" dirty="0"/>
                        <a:t>Resources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Outputs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Impacts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680621"/>
                  </a:ext>
                </a:extLst>
              </a:tr>
              <a:tr h="2337421">
                <a:tc>
                  <a:txBody>
                    <a:bodyPr/>
                    <a:lstStyle/>
                    <a:p>
                      <a:r>
                        <a:rPr lang="en-US" sz="3200" dirty="0"/>
                        <a:t>Health Centre 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Tx/>
                        <a:buChar char="-"/>
                      </a:pPr>
                      <a:r>
                        <a:rPr lang="en-US" sz="3200" dirty="0"/>
                        <a:t>Providing prescriptions</a:t>
                      </a:r>
                    </a:p>
                    <a:p>
                      <a:pPr marL="571500" indent="-571500">
                        <a:buFontTx/>
                        <a:buChar char="-"/>
                      </a:pPr>
                      <a:r>
                        <a:rPr lang="en-US" sz="3200" dirty="0"/>
                        <a:t>Assessment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Reducing alcohol and drug addictions to </a:t>
                      </a:r>
                      <a:r>
                        <a:rPr lang="en-US" sz="3200" dirty="0" err="1"/>
                        <a:t>opiods</a:t>
                      </a:r>
                      <a:r>
                        <a:rPr lang="en-US" sz="3200" dirty="0"/>
                        <a:t> and meth.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-100 people changing their lifestyles</a:t>
                      </a:r>
                    </a:p>
                    <a:p>
                      <a:r>
                        <a:rPr lang="en-US" sz="3200" dirty="0"/>
                        <a:t>- Less violence in 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Tx/>
                        <a:buChar char="-"/>
                      </a:pPr>
                      <a:r>
                        <a:rPr lang="en-US" sz="3200" dirty="0"/>
                        <a:t>Track numbers for </a:t>
                      </a:r>
                      <a:r>
                        <a:rPr lang="en-US" sz="3200" dirty="0" err="1"/>
                        <a:t>opiods</a:t>
                      </a:r>
                      <a:r>
                        <a:rPr lang="en-US" sz="3200" dirty="0"/>
                        <a:t>,</a:t>
                      </a:r>
                    </a:p>
                    <a:p>
                      <a:pPr marL="571500" indent="-571500">
                        <a:buFontTx/>
                        <a:buChar char="-"/>
                      </a:pPr>
                      <a:r>
                        <a:rPr lang="en-US" sz="3200" dirty="0"/>
                        <a:t>Violent episodes.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662797"/>
                  </a:ext>
                </a:extLst>
              </a:tr>
              <a:tr h="654478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993021"/>
                  </a:ext>
                </a:extLst>
              </a:tr>
              <a:tr h="654478"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08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821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67207-9ECF-BF42-8222-867791E0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" y="237745"/>
            <a:ext cx="11189208" cy="1452944"/>
          </a:xfrm>
        </p:spPr>
        <p:txBody>
          <a:bodyPr/>
          <a:lstStyle/>
          <a:p>
            <a:r>
              <a:rPr lang="en-US" dirty="0"/>
              <a:t>Marijuana capital community is </a:t>
            </a:r>
            <a:r>
              <a:rPr lang="en-US" dirty="0" err="1"/>
              <a:t>Pinaymootang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BF697-883D-FE4E-B7C8-F01E89A8B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Making capital $$$$$ for our community from the Marijuana capital– building skills, health and decriminalizing an Indigenous herb.</a:t>
            </a:r>
          </a:p>
        </p:txBody>
      </p:sp>
    </p:spTree>
    <p:extLst>
      <p:ext uri="{BB962C8B-B14F-4D97-AF65-F5344CB8AC3E}">
        <p14:creationId xmlns:p14="http://schemas.microsoft.com/office/powerpoint/2010/main" val="3684004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84129-0302-034F-9767-9FC0B22D3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Budget for Healing Medical Marijuana</a:t>
            </a:r>
            <a:br>
              <a:rPr lang="en-US" b="1" dirty="0"/>
            </a:br>
            <a:r>
              <a:rPr lang="en-US" b="1" dirty="0"/>
              <a:t>Health </a:t>
            </a:r>
            <a:r>
              <a:rPr lang="en-US" b="1" dirty="0" err="1"/>
              <a:t>centre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55E3E8-DE72-4542-9C0E-0033212BE4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142291"/>
              </p:ext>
            </p:extLst>
          </p:nvPr>
        </p:nvGraphicFramePr>
        <p:xfrm>
          <a:off x="201168" y="1536192"/>
          <a:ext cx="11990833" cy="5193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7449">
                  <a:extLst>
                    <a:ext uri="{9D8B030D-6E8A-4147-A177-3AD203B41FA5}">
                      <a16:colId xmlns:a16="http://schemas.microsoft.com/office/drawing/2014/main" val="225649937"/>
                    </a:ext>
                  </a:extLst>
                </a:gridCol>
                <a:gridCol w="2340502">
                  <a:extLst>
                    <a:ext uri="{9D8B030D-6E8A-4147-A177-3AD203B41FA5}">
                      <a16:colId xmlns:a16="http://schemas.microsoft.com/office/drawing/2014/main" val="3045796075"/>
                    </a:ext>
                  </a:extLst>
                </a:gridCol>
                <a:gridCol w="1335965">
                  <a:extLst>
                    <a:ext uri="{9D8B030D-6E8A-4147-A177-3AD203B41FA5}">
                      <a16:colId xmlns:a16="http://schemas.microsoft.com/office/drawing/2014/main" val="1666578825"/>
                    </a:ext>
                  </a:extLst>
                </a:gridCol>
                <a:gridCol w="1974163">
                  <a:extLst>
                    <a:ext uri="{9D8B030D-6E8A-4147-A177-3AD203B41FA5}">
                      <a16:colId xmlns:a16="http://schemas.microsoft.com/office/drawing/2014/main" val="1145319929"/>
                    </a:ext>
                  </a:extLst>
                </a:gridCol>
                <a:gridCol w="1892754">
                  <a:extLst>
                    <a:ext uri="{9D8B030D-6E8A-4147-A177-3AD203B41FA5}">
                      <a16:colId xmlns:a16="http://schemas.microsoft.com/office/drawing/2014/main" val="47306252"/>
                    </a:ext>
                  </a:extLst>
                </a:gridCol>
              </a:tblGrid>
              <a:tr h="549488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Inkind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115222"/>
                  </a:ext>
                </a:extLst>
              </a:tr>
              <a:tr h="948432">
                <a:tc>
                  <a:txBody>
                    <a:bodyPr/>
                    <a:lstStyle/>
                    <a:p>
                      <a:r>
                        <a:rPr lang="en-US" dirty="0"/>
                        <a:t>Salaries/Wage for 3 full time worker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40,000/person/yr x 3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135551"/>
                  </a:ext>
                </a:extLst>
              </a:tr>
              <a:tr h="549488">
                <a:tc>
                  <a:txBody>
                    <a:bodyPr/>
                    <a:lstStyle/>
                    <a:p>
                      <a:r>
                        <a:rPr lang="en-US" dirty="0"/>
                        <a:t>Laboratory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562081"/>
                  </a:ext>
                </a:extLst>
              </a:tr>
              <a:tr h="549488">
                <a:tc>
                  <a:txBody>
                    <a:bodyPr/>
                    <a:lstStyle/>
                    <a:p>
                      <a:r>
                        <a:rPr lang="en-US" dirty="0"/>
                        <a:t>Gas/</a:t>
                      </a:r>
                      <a:r>
                        <a:rPr lang="en-US" dirty="0" err="1"/>
                        <a:t>tental</a:t>
                      </a:r>
                      <a:r>
                        <a:rPr lang="en-US" dirty="0"/>
                        <a:t> for use of community 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148299"/>
                  </a:ext>
                </a:extLst>
              </a:tr>
              <a:tr h="549488">
                <a:tc>
                  <a:txBody>
                    <a:bodyPr/>
                    <a:lstStyle/>
                    <a:p>
                      <a:r>
                        <a:rPr lang="en-US" dirty="0"/>
                        <a:t>Medical </a:t>
                      </a:r>
                      <a:r>
                        <a:rPr lang="en-US" dirty="0" err="1"/>
                        <a:t>Marijuqna</a:t>
                      </a:r>
                      <a:r>
                        <a:rPr lang="en-US" dirty="0"/>
                        <a:t> license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434154"/>
                  </a:ext>
                </a:extLst>
              </a:tr>
              <a:tr h="549488">
                <a:tc>
                  <a:txBody>
                    <a:bodyPr/>
                    <a:lstStyle/>
                    <a:p>
                      <a:r>
                        <a:rPr lang="en-US" dirty="0"/>
                        <a:t>Training  for healthy uses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988605"/>
                  </a:ext>
                </a:extLst>
              </a:tr>
              <a:tr h="948432">
                <a:tc>
                  <a:txBody>
                    <a:bodyPr/>
                    <a:lstStyle/>
                    <a:p>
                      <a:r>
                        <a:rPr lang="en-US" dirty="0"/>
                        <a:t>Overhead – advertising and social media</a:t>
                      </a:r>
                    </a:p>
                    <a:p>
                      <a:r>
                        <a:rPr lang="en-US" dirty="0"/>
                        <a:t>&amp; contingency  at 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821326"/>
                  </a:ext>
                </a:extLst>
              </a:tr>
              <a:tr h="549488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129000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129000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077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24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236</Words>
  <Application>Microsoft Macintosh PowerPoint</Application>
  <PresentationFormat>Widescreen</PresentationFormat>
  <Paragraphs>72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Adobe Arabic</vt:lpstr>
      <vt:lpstr>Adobe Caslon Pro</vt:lpstr>
      <vt:lpstr>Arial</vt:lpstr>
      <vt:lpstr>Calibri</vt:lpstr>
      <vt:lpstr>Calibri Light</vt:lpstr>
      <vt:lpstr>Century</vt:lpstr>
      <vt:lpstr>Office Theme</vt:lpstr>
      <vt:lpstr>Mino Pimaticiwin Ooza Wasqa-mashkiki</vt:lpstr>
      <vt:lpstr>Establishing a Cannabis Dispensary</vt:lpstr>
      <vt:lpstr>Cannabis</vt:lpstr>
      <vt:lpstr>Program goal: Build health and business through medicinal cannabis clinic</vt:lpstr>
      <vt:lpstr>Marijuana capital community is Pinaymootang </vt:lpstr>
      <vt:lpstr>Budget for Healing Medical Marijuana Health centre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</cp:revision>
  <dcterms:created xsi:type="dcterms:W3CDTF">2019-03-07T17:59:08Z</dcterms:created>
  <dcterms:modified xsi:type="dcterms:W3CDTF">2019-03-11T15:41:45Z</dcterms:modified>
</cp:coreProperties>
</file>