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2"/>
  </p:notesMasterIdLst>
  <p:handoutMasterIdLst>
    <p:handoutMasterId r:id="rId23"/>
  </p:handoutMasterIdLst>
  <p:sldIdLst>
    <p:sldId id="646" r:id="rId2"/>
    <p:sldId id="660" r:id="rId3"/>
    <p:sldId id="664" r:id="rId4"/>
    <p:sldId id="665" r:id="rId5"/>
    <p:sldId id="620" r:id="rId6"/>
    <p:sldId id="643" r:id="rId7"/>
    <p:sldId id="624" r:id="rId8"/>
    <p:sldId id="656" r:id="rId9"/>
    <p:sldId id="623" r:id="rId10"/>
    <p:sldId id="576" r:id="rId11"/>
    <p:sldId id="663" r:id="rId12"/>
    <p:sldId id="622" r:id="rId13"/>
    <p:sldId id="654" r:id="rId14"/>
    <p:sldId id="653" r:id="rId15"/>
    <p:sldId id="649" r:id="rId16"/>
    <p:sldId id="650" r:id="rId17"/>
    <p:sldId id="659" r:id="rId18"/>
    <p:sldId id="644" r:id="rId19"/>
    <p:sldId id="658" r:id="rId20"/>
    <p:sldId id="66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9999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4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65F9DA-649A-9549-9CAF-5C12EAC55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A78F2-AA4C-3043-B651-4C002DB18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188F9-5B2C-CF4F-9584-F77894AF90BE}" type="slidenum">
              <a:rPr lang="en-CA" sz="1200">
                <a:latin typeface="Calibri" charset="0"/>
              </a:rPr>
              <a:pPr eaLnBrk="1" hangingPunct="1"/>
              <a:t>12</a:t>
            </a:fld>
            <a:endParaRPr lang="en-CA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92CC-BD0F-EE41-800A-6DEB260D4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3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1AE5-31A4-5A47-96D2-27A88A78B383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D9DA7-ECC7-EA44-8B5C-701C42B5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2F58-D88D-ED47-A5DC-7BD291E7B3A8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307C-9965-ED41-B3C0-9BCCE8B2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5EE7-18D6-8D4A-9097-068D833BE6A0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9381-E5EC-8448-A02F-74BC3FDE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8E8B-537B-9643-8B12-4AA8D52DB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1527-51D1-6845-93C7-2D3010EFF922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02CA-E198-F846-817C-3CA8E95E09D6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D39C-3A30-FB4E-B38E-3E6F450B2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4C8D-9662-2242-ACA2-E95088994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D7F8-1060-C34C-AD5B-C99059F714BB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7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9145-4148-9E46-B05A-2F0053269764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0837-F518-3447-9D58-A435513A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1DA9-5C58-674B-9576-49240007ADEE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D7C2-B338-3C43-801E-121F62FF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E44B-7693-E14F-B3B4-40AA5BFC2906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A7AE3-15D6-1E47-9D65-729938506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677F-4620-A049-ACAC-E5D2957CCE4A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1623-BC4C-3049-97C4-574EC1816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759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hyperlink" Target="http://www.youtube.com/watch?v=dA5MA7xgQUA" TargetMode="Externa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3AFA47E-C6FF-C94E-8216-166F4BCDF0AD}" type="datetime1">
              <a:rPr lang="en-US"/>
              <a:pPr>
                <a:defRPr/>
              </a:pPr>
              <a:t>2017-02-04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-3225800" y="525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1033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562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 descr="IMG_3264.jpg">
            <a:hlinkClick r:id="rId14"/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26375" b="34102"/>
          <a:stretch/>
        </p:blipFill>
        <p:spPr bwMode="auto">
          <a:xfrm>
            <a:off x="8458199" y="6226016"/>
            <a:ext cx="718361" cy="6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b6tVbSSRSbl&amp;feature=youtu.be" TargetMode="Externa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youtube.com/watch?v=b6tVbSSRSbI&amp;feature=youtu.b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6tVbSSRSbl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file://localhost/Users/shirleythompson/Desktop/ESAU%20presentation%20OCT%2024%202013/Lake%20St.%20Martin%20Trailer.mov" TargetMode="External"/><Relationship Id="rId2" Type="http://schemas.openxmlformats.org/officeDocument/2006/relationships/video" Target="file://localhost/Users/shirleythompson/Desktop/ESAU%20presentation%20OCT%2024%202013/Lake%20St.%20Martin%20Trailer.mo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youtube.com/watch?v=b6tVbSSRSbI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1905000"/>
            <a:ext cx="8229599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</a:rPr>
              <a:t>Flooding of First Nations &amp;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Environmental Justice in </a:t>
            </a:r>
            <a:r>
              <a:rPr lang="en-US" sz="4800" dirty="0" smtClean="0">
                <a:latin typeface="+mn-lt"/>
              </a:rPr>
              <a:t>Manitoba</a:t>
            </a:r>
            <a:endParaRPr lang="en-US" sz="4800" dirty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715000"/>
            <a:ext cx="646176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Shirley Thompson</a:t>
            </a:r>
            <a:endParaRPr lang="en-US" dirty="0"/>
          </a:p>
        </p:txBody>
      </p:sp>
      <p:pic>
        <p:nvPicPr>
          <p:cNvPr id="4" name="Content Placeholder 3" descr="Flooding Hope DVD cove-Sept 22 Draft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9711"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0082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4838700" y="38862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>
              <a:latin typeface="Times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latin typeface="Times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latin typeface="Times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latin typeface="Times" charset="0"/>
              <a:cs typeface="+mn-cs"/>
            </a:endParaRP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3810000" cy="297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Hydroelectric dams impacting  Manitoba First Nation lands &amp; people </a:t>
            </a:r>
          </a:p>
        </p:txBody>
      </p:sp>
      <p:pic>
        <p:nvPicPr>
          <p:cNvPr id="1075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6"/>
          <a:stretch>
            <a:fillRect/>
          </a:stretch>
        </p:blipFill>
        <p:spPr bwMode="auto">
          <a:xfrm>
            <a:off x="5715000" y="2652158"/>
            <a:ext cx="3429000" cy="42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2" y="2514600"/>
            <a:ext cx="12271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Box 1"/>
          <p:cNvSpPr txBox="1">
            <a:spLocks noChangeArrowheads="1"/>
          </p:cNvSpPr>
          <p:nvPr/>
        </p:nvSpPr>
        <p:spPr bwMode="auto">
          <a:xfrm>
            <a:off x="1897063" y="6238875"/>
            <a:ext cx="4184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imes New Roman" charset="0"/>
              </a:rPr>
              <a:t>Modified from: Grossman, 2012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10752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5257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10" descr="ma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1480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4419600" cy="1295400"/>
          </a:xfrm>
        </p:spPr>
        <p:txBody>
          <a:bodyPr/>
          <a:lstStyle/>
          <a:p>
            <a:r>
              <a:rPr lang="en-US" dirty="0" smtClean="0"/>
              <a:t>Location of Manitoba Hydro</a:t>
            </a:r>
            <a:br>
              <a:rPr lang="en-US" dirty="0" smtClean="0"/>
            </a:br>
            <a:r>
              <a:rPr lang="en-US" dirty="0" smtClean="0"/>
              <a:t>Dams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454" r="-46454"/>
          <a:stretch>
            <a:fillRect/>
          </a:stretch>
        </p:blipFill>
        <p:spPr>
          <a:xfrm>
            <a:off x="2362200" y="0"/>
            <a:ext cx="8097762" cy="6781800"/>
          </a:xfrm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www.youtube.com</a:t>
            </a:r>
            <a:r>
              <a:rPr lang="en-US" sz="1200" dirty="0"/>
              <a:t>/</a:t>
            </a:r>
            <a:r>
              <a:rPr lang="en-US" sz="1200" dirty="0" err="1"/>
              <a:t>watch?v</a:t>
            </a:r>
            <a:r>
              <a:rPr lang="en-US" sz="1200" dirty="0"/>
              <a:t>=ph7Kw1LFWS4&amp;feature=</a:t>
            </a:r>
            <a:r>
              <a:rPr lang="en-US" sz="1200" dirty="0" err="1"/>
              <a:t>youtu.be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864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998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Indigenous Wellbeing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CA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534400" cy="60594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charset="0"/>
              <a:buNone/>
              <a:defRPr/>
            </a:pPr>
            <a:r>
              <a:rPr lang="en-US" sz="2400" dirty="0" smtClean="0">
                <a:ea typeface="+mn-ea"/>
              </a:rPr>
              <a:t>Taylor (2007) and </a:t>
            </a:r>
            <a:r>
              <a:rPr lang="en-US" sz="2400" dirty="0" err="1" smtClean="0">
                <a:ea typeface="+mn-ea"/>
              </a:rPr>
              <a:t>Panelli</a:t>
            </a:r>
            <a:r>
              <a:rPr lang="en-US" sz="2400" dirty="0" smtClean="0">
                <a:ea typeface="+mn-ea"/>
              </a:rPr>
              <a:t> &amp; </a:t>
            </a:r>
            <a:r>
              <a:rPr lang="en-US" sz="2400" dirty="0" err="1" smtClean="0">
                <a:ea typeface="+mn-ea"/>
              </a:rPr>
              <a:t>Tipa</a:t>
            </a:r>
            <a:r>
              <a:rPr lang="en-US" sz="2400" dirty="0" smtClean="0">
                <a:ea typeface="+mn-ea"/>
              </a:rPr>
              <a:t> (2009) Indigenous wellbeing revolves around: 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Social relationships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Connection to the land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Kinship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Traditional knowledge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Reciprocity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Identity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Accountability </a:t>
            </a:r>
          </a:p>
          <a:p>
            <a:pPr lvl="1"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sz="2400" dirty="0" smtClean="0">
                <a:ea typeface="+mn-ea"/>
              </a:rPr>
              <a:t>Physical, social, spiritual and emotional wellbeing</a:t>
            </a:r>
            <a:endParaRPr lang="en-CA" sz="24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sz="2400" dirty="0" smtClean="0">
                <a:ea typeface="+mn-ea"/>
              </a:rPr>
              <a:t>But </a:t>
            </a:r>
            <a:r>
              <a:rPr lang="en-US" sz="2400" dirty="0">
                <a:ea typeface="+mn-ea"/>
              </a:rPr>
              <a:t>what </a:t>
            </a:r>
            <a:r>
              <a:rPr lang="en-US" sz="2400" dirty="0" smtClean="0">
                <a:ea typeface="+mn-ea"/>
              </a:rPr>
              <a:t>does this </a:t>
            </a:r>
            <a:r>
              <a:rPr lang="en-US" sz="2400" dirty="0">
                <a:ea typeface="+mn-ea"/>
              </a:rPr>
              <a:t>mean for </a:t>
            </a:r>
            <a:r>
              <a:rPr lang="en-US" sz="2400" dirty="0" smtClean="0">
                <a:ea typeface="+mn-ea"/>
              </a:rPr>
              <a:t>displaced communities</a:t>
            </a:r>
            <a:r>
              <a:rPr lang="en-US" sz="2400" dirty="0">
                <a:ea typeface="+mn-ea"/>
              </a:rPr>
              <a:t>?</a:t>
            </a:r>
            <a:r>
              <a:rPr lang="en-US" sz="2400" dirty="0" smtClean="0">
                <a:ea typeface="+mn-ea"/>
              </a:rPr>
              <a:t> </a:t>
            </a:r>
            <a:endParaRPr lang="en-CA" sz="2400" dirty="0">
              <a:ea typeface="+mn-ea"/>
            </a:endParaRPr>
          </a:p>
        </p:txBody>
      </p:sp>
      <p:pic>
        <p:nvPicPr>
          <p:cNvPr id="104451" name="Content Placeholder 3" descr="bestwhatyouwant -- all categori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03" r="-64203"/>
          <a:stretch>
            <a:fillRect/>
          </a:stretch>
        </p:blipFill>
        <p:spPr bwMode="auto">
          <a:xfrm>
            <a:off x="1371600" y="1143000"/>
            <a:ext cx="7856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Content Placeholder 3" descr="DSCN7137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6629400" y="1066800"/>
            <a:ext cx="1905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Indigenous need for a land Base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(Article 10 – </a:t>
            </a:r>
            <a:r>
              <a:rPr lang="en-US" dirty="0" err="1" smtClean="0">
                <a:latin typeface="+mn-lt"/>
              </a:rPr>
              <a:t>UNDriP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53" y="1417639"/>
            <a:ext cx="8274935" cy="53257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As well, the United </a:t>
            </a:r>
            <a:r>
              <a:rPr lang="en-US" sz="2800" dirty="0" smtClean="0"/>
              <a:t>Nations Declaration </a:t>
            </a:r>
            <a:r>
              <a:rPr lang="en-US" sz="2800" dirty="0"/>
              <a:t>on the Rights of Indigenous Peoples repeats this need for a</a:t>
            </a:r>
          </a:p>
          <a:p>
            <a:r>
              <a:rPr lang="en-US" sz="2800" dirty="0"/>
              <a:t>land base in Article 10: “Indigenous peoples shall not be forcibly </a:t>
            </a:r>
            <a:r>
              <a:rPr lang="en-US" sz="2800" dirty="0" smtClean="0"/>
              <a:t>removed from </a:t>
            </a:r>
            <a:r>
              <a:rPr lang="en-US" sz="2800" dirty="0"/>
              <a:t>their lands or territories. No relocation shall take place without </a:t>
            </a:r>
            <a:r>
              <a:rPr lang="en-US" sz="2800" dirty="0" smtClean="0"/>
              <a:t>the free</a:t>
            </a:r>
            <a:r>
              <a:rPr lang="en-US" sz="2800" dirty="0"/>
              <a:t>, prior and informed consent of the indigenous peoples concerned </a:t>
            </a:r>
            <a:r>
              <a:rPr lang="en-US" sz="2800" dirty="0" smtClean="0"/>
              <a:t>and after </a:t>
            </a:r>
            <a:r>
              <a:rPr lang="en-US" sz="2800" dirty="0"/>
              <a:t>agreement on just and fair compensation and, where possible, </a:t>
            </a:r>
            <a:r>
              <a:rPr lang="en-US" sz="2800" dirty="0" smtClean="0"/>
              <a:t>with the </a:t>
            </a:r>
            <a:r>
              <a:rPr lang="en-US" sz="2800" dirty="0"/>
              <a:t>option of return” (United Nations 2008:13).</a:t>
            </a:r>
          </a:p>
        </p:txBody>
      </p:sp>
    </p:spTree>
    <p:extLst>
      <p:ext uri="{BB962C8B-B14F-4D97-AF65-F5344CB8AC3E}">
        <p14:creationId xmlns:p14="http://schemas.microsoft.com/office/powerpoint/2010/main" val="4282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555420"/>
            <a:ext cx="8260672" cy="123594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The United Nations Declaration on the Rights of Indigenous </a:t>
            </a:r>
            <a:r>
              <a:rPr lang="en-US" sz="3600" dirty="0" smtClean="0">
                <a:latin typeface="+mn-lt"/>
              </a:rPr>
              <a:t>Peoples (UNDRIP – s. 26)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4316"/>
            <a:ext cx="8462211" cy="5213684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10800" dirty="0" smtClean="0"/>
              <a:t>1</a:t>
            </a:r>
            <a:r>
              <a:rPr lang="en-US" sz="10800" dirty="0"/>
              <a:t>. Indigenous peoples have the right to the lands, territories and resources</a:t>
            </a:r>
            <a:r>
              <a:rPr lang="en-US" sz="10800" dirty="0" smtClean="0"/>
              <a:t>, which </a:t>
            </a:r>
            <a:r>
              <a:rPr lang="en-US" sz="10800" dirty="0"/>
              <a:t>they have traditionally owned, occupied or otherwise used or acquired.</a:t>
            </a:r>
          </a:p>
          <a:p>
            <a:pPr marL="114300" indent="0">
              <a:buNone/>
            </a:pPr>
            <a:r>
              <a:rPr lang="en-US" sz="10800" dirty="0"/>
              <a:t>2. Indigenous peoples have the right to own, use, develop and control the lands</a:t>
            </a:r>
            <a:r>
              <a:rPr lang="en-US" sz="10800" dirty="0" smtClean="0"/>
              <a:t>, territories </a:t>
            </a:r>
            <a:r>
              <a:rPr lang="en-US" sz="10800" dirty="0"/>
              <a:t>and resources that they possess by reason of traditional ownership </a:t>
            </a:r>
            <a:r>
              <a:rPr lang="en-US" sz="10800" dirty="0" smtClean="0"/>
              <a:t>or other </a:t>
            </a:r>
            <a:r>
              <a:rPr lang="en-US" sz="10800" dirty="0"/>
              <a:t>traditional occupation or use, as well as those which they have </a:t>
            </a:r>
            <a:r>
              <a:rPr lang="en-US" sz="10800" dirty="0" smtClean="0"/>
              <a:t>otherwise acquired</a:t>
            </a:r>
            <a:r>
              <a:rPr lang="en-US" sz="10800" dirty="0"/>
              <a:t>.</a:t>
            </a:r>
          </a:p>
          <a:p>
            <a:pPr marL="114300" indent="0">
              <a:buNone/>
            </a:pPr>
            <a:r>
              <a:rPr lang="en-US" sz="10800" dirty="0"/>
              <a:t>3. States shall give legal recognition and protection to these lands, territories </a:t>
            </a:r>
            <a:r>
              <a:rPr lang="en-US" sz="10800" dirty="0" smtClean="0"/>
              <a:t>and resources</a:t>
            </a:r>
            <a:r>
              <a:rPr lang="en-US" sz="10800" dirty="0"/>
              <a:t>. Such recognition shall be conducted with due respect to the customs</a:t>
            </a:r>
            <a:r>
              <a:rPr lang="en-US" sz="10800" dirty="0" smtClean="0"/>
              <a:t>, traditions </a:t>
            </a:r>
            <a:r>
              <a:rPr lang="en-US" sz="10800" dirty="0"/>
              <a:t>and land tenure systems of the indigenous peoples concerned (</a:t>
            </a:r>
            <a:r>
              <a:rPr lang="en-US" sz="10800" dirty="0" smtClean="0"/>
              <a:t>United </a:t>
            </a:r>
            <a:r>
              <a:rPr lang="fr-FR" sz="10800" dirty="0" smtClean="0"/>
              <a:t>Nations </a:t>
            </a:r>
            <a:r>
              <a:rPr lang="fr-FR" sz="10800" dirty="0"/>
              <a:t>2008:13)</a:t>
            </a:r>
            <a:r>
              <a:rPr lang="fr-FR" sz="12800" dirty="0"/>
              <a:t>.</a:t>
            </a:r>
            <a:endParaRPr lang="en-US" sz="1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0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916735" cy="9689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Why are First </a:t>
            </a: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ations </a:t>
            </a:r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ore at risk?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959"/>
            <a:ext cx="8667733" cy="5688515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12000" dirty="0" smtClean="0"/>
              <a:t>1) More </a:t>
            </a:r>
            <a:r>
              <a:rPr lang="en-US" sz="12000" dirty="0"/>
              <a:t>historic, ancestral and spiritual ties to traditional </a:t>
            </a:r>
            <a:r>
              <a:rPr lang="en-US" sz="12000" dirty="0" smtClean="0"/>
              <a:t>territory.</a:t>
            </a:r>
            <a:endParaRPr lang="en-US" sz="12000" dirty="0"/>
          </a:p>
          <a:p>
            <a:pPr marL="114300" indent="0">
              <a:buNone/>
            </a:pPr>
            <a:r>
              <a:rPr lang="en-US" sz="12000" dirty="0"/>
              <a:t>2) Sustenance </a:t>
            </a:r>
            <a:r>
              <a:rPr lang="en-US" sz="12000" dirty="0" smtClean="0"/>
              <a:t>lifestyle.</a:t>
            </a:r>
          </a:p>
          <a:p>
            <a:pPr marL="114300" indent="0">
              <a:buNone/>
            </a:pPr>
            <a:r>
              <a:rPr lang="en-US" sz="12000" dirty="0" smtClean="0"/>
              <a:t>3</a:t>
            </a:r>
            <a:r>
              <a:rPr lang="en-US" sz="12000" dirty="0"/>
              <a:t>) Economic assets </a:t>
            </a:r>
            <a:r>
              <a:rPr lang="en-US" sz="12000" dirty="0" smtClean="0"/>
              <a:t>have little collateral</a:t>
            </a:r>
            <a:r>
              <a:rPr lang="en-US" sz="12000" dirty="0"/>
              <a:t>, capital or </a:t>
            </a:r>
            <a:r>
              <a:rPr lang="en-US" sz="12000" dirty="0" smtClean="0"/>
              <a:t>credit – as don’t own land or houses.</a:t>
            </a:r>
            <a:endParaRPr lang="en-US" sz="12000" dirty="0"/>
          </a:p>
          <a:p>
            <a:pPr marL="114300" indent="0">
              <a:buNone/>
            </a:pPr>
            <a:r>
              <a:rPr lang="en-US" sz="12000" dirty="0"/>
              <a:t>4) Infrastructure poverty, with many FNs communities </a:t>
            </a:r>
            <a:r>
              <a:rPr lang="en-US" sz="12000" dirty="0" smtClean="0"/>
              <a:t>lacking adequate </a:t>
            </a:r>
            <a:r>
              <a:rPr lang="en-US" sz="12000" dirty="0"/>
              <a:t>safe housing, piped water/sewage, road access and lacking </a:t>
            </a:r>
            <a:r>
              <a:rPr lang="en-US" sz="12000" dirty="0" smtClean="0"/>
              <a:t>fire stations</a:t>
            </a:r>
            <a:r>
              <a:rPr lang="en-US" sz="12000" dirty="0"/>
              <a:t>, landfills and hospitals, placing people in more unhealthy or </a:t>
            </a:r>
            <a:r>
              <a:rPr lang="en-US" sz="12000" dirty="0" smtClean="0"/>
              <a:t>risky situations.</a:t>
            </a:r>
            <a:endParaRPr lang="en-US" sz="12000" dirty="0"/>
          </a:p>
          <a:p>
            <a:pPr marL="114300" indent="0">
              <a:buNone/>
            </a:pPr>
            <a:r>
              <a:rPr lang="en-US" sz="12000" dirty="0"/>
              <a:t>5) Reduced human </a:t>
            </a:r>
            <a:r>
              <a:rPr lang="en-US" sz="12000" dirty="0" smtClean="0"/>
              <a:t>(e.g., low </a:t>
            </a:r>
            <a:r>
              <a:rPr lang="en-US" sz="12000" dirty="0"/>
              <a:t>levels of education</a:t>
            </a:r>
            <a:r>
              <a:rPr lang="en-US" sz="12000" dirty="0" smtClean="0"/>
              <a:t>, low </a:t>
            </a:r>
            <a:r>
              <a:rPr lang="en-US" sz="12000" dirty="0"/>
              <a:t>rates of employment and high rates of disease compared to </a:t>
            </a:r>
            <a:r>
              <a:rPr lang="en-US" sz="12000" dirty="0" smtClean="0"/>
              <a:t>other </a:t>
            </a:r>
            <a:r>
              <a:rPr lang="en-US" sz="12000" dirty="0"/>
              <a:t>communities in </a:t>
            </a:r>
            <a:r>
              <a:rPr lang="en-US" sz="12000" dirty="0" smtClean="0"/>
              <a:t>Canada).</a:t>
            </a:r>
            <a:endParaRPr lang="en-US" sz="120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4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35"/>
            <a:ext cx="8077200" cy="6285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Why Are </a:t>
            </a:r>
            <a:r>
              <a:rPr lang="en-US" dirty="0" smtClean="0">
                <a:latin typeface="+mn-lt"/>
              </a:rPr>
              <a:t>First Nations </a:t>
            </a:r>
            <a:r>
              <a:rPr lang="en-US" dirty="0">
                <a:latin typeface="+mn-lt"/>
              </a:rPr>
              <a:t>more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4746" y="772549"/>
            <a:ext cx="8733199" cy="608545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dirty="0" smtClean="0"/>
              <a:t>6</a:t>
            </a:r>
            <a:r>
              <a:rPr lang="en-US" sz="2600" dirty="0"/>
              <a:t>) Isolation of many reserves far away from public and </a:t>
            </a:r>
            <a:r>
              <a:rPr lang="en-US" sz="2600" dirty="0" smtClean="0"/>
              <a:t>media.</a:t>
            </a:r>
          </a:p>
          <a:p>
            <a:pPr marL="114300" indent="0">
              <a:buNone/>
            </a:pPr>
            <a:r>
              <a:rPr lang="en-US" sz="2600" dirty="0" smtClean="0"/>
              <a:t>7) </a:t>
            </a:r>
            <a:r>
              <a:rPr lang="en-US" sz="2600" dirty="0"/>
              <a:t>Jurisdictional barriers with FN reserves federally managed</a:t>
            </a:r>
            <a:r>
              <a:rPr lang="en-US" sz="2600" dirty="0" smtClean="0"/>
              <a:t>, without </a:t>
            </a:r>
            <a:r>
              <a:rPr lang="en-US" sz="2600" dirty="0"/>
              <a:t>FNs having the regulatory authority or ownership of </a:t>
            </a:r>
            <a:r>
              <a:rPr lang="en-US" sz="2600" dirty="0" smtClean="0"/>
              <a:t>resources and </a:t>
            </a:r>
            <a:r>
              <a:rPr lang="en-US" sz="2600" dirty="0"/>
              <a:t>land/water in their ancestral territory, but with resources, </a:t>
            </a:r>
            <a:r>
              <a:rPr lang="en-US" sz="2600" dirty="0" smtClean="0"/>
              <a:t>including water</a:t>
            </a:r>
            <a:r>
              <a:rPr lang="en-US" sz="2600" dirty="0"/>
              <a:t>, managed </a:t>
            </a:r>
            <a:r>
              <a:rPr lang="en-US" sz="2600" dirty="0" smtClean="0"/>
              <a:t>provincially.</a:t>
            </a:r>
          </a:p>
          <a:p>
            <a:pPr marL="114300" indent="0">
              <a:buNone/>
            </a:pPr>
            <a:r>
              <a:rPr lang="en-US" sz="2600" dirty="0" smtClean="0"/>
              <a:t>8</a:t>
            </a:r>
            <a:r>
              <a:rPr lang="en-US" sz="2600" dirty="0"/>
              <a:t>) Less political clout resulting in few opportunities for </a:t>
            </a:r>
            <a:r>
              <a:rPr lang="en-US" sz="2600" dirty="0" smtClean="0"/>
              <a:t>Aboriginal peoples </a:t>
            </a:r>
            <a:r>
              <a:rPr lang="en-US" sz="2600" dirty="0"/>
              <a:t>to influence policies, programs, and their own </a:t>
            </a:r>
            <a:r>
              <a:rPr lang="en-US" sz="2600" dirty="0" smtClean="0"/>
              <a:t>development.</a:t>
            </a:r>
          </a:p>
          <a:p>
            <a:pPr marL="114300" indent="0">
              <a:buNone/>
            </a:pPr>
            <a:r>
              <a:rPr lang="fr-FR" sz="2600" dirty="0" smtClean="0"/>
              <a:t>9</a:t>
            </a:r>
            <a:r>
              <a:rPr lang="fr-FR" sz="2600" dirty="0"/>
              <a:t>) Social </a:t>
            </a:r>
            <a:r>
              <a:rPr lang="fr-FR" sz="2600" dirty="0" err="1"/>
              <a:t>crisis</a:t>
            </a:r>
            <a:r>
              <a:rPr lang="fr-FR" sz="2600" dirty="0"/>
              <a:t> (</a:t>
            </a:r>
            <a:r>
              <a:rPr lang="fr-FR" sz="2600" dirty="0" err="1"/>
              <a:t>e.g</a:t>
            </a:r>
            <a:r>
              <a:rPr lang="fr-FR" sz="2600" dirty="0"/>
              <a:t>., </a:t>
            </a:r>
            <a:r>
              <a:rPr lang="fr-FR" sz="2600" dirty="0" err="1"/>
              <a:t>higher</a:t>
            </a:r>
            <a:r>
              <a:rPr lang="fr-FR" sz="2600" dirty="0"/>
              <a:t> rates of addictions and violence), as </a:t>
            </a:r>
            <a:r>
              <a:rPr lang="fr-FR" sz="2600" dirty="0" smtClean="0"/>
              <a:t>the </a:t>
            </a:r>
            <a:r>
              <a:rPr lang="fr-FR" sz="2600" dirty="0" err="1" smtClean="0"/>
              <a:t>aftermath</a:t>
            </a:r>
            <a:r>
              <a:rPr lang="fr-FR" sz="2600" dirty="0" smtClean="0"/>
              <a:t> </a:t>
            </a:r>
            <a:r>
              <a:rPr lang="fr-FR" sz="2600" dirty="0"/>
              <a:t>to the </a:t>
            </a:r>
            <a:r>
              <a:rPr lang="fr-FR" sz="2600" dirty="0" err="1"/>
              <a:t>residential</a:t>
            </a:r>
            <a:r>
              <a:rPr lang="fr-FR" sz="2600" dirty="0"/>
              <a:t> </a:t>
            </a:r>
            <a:r>
              <a:rPr lang="fr-FR" sz="2600" dirty="0" err="1"/>
              <a:t>school</a:t>
            </a:r>
            <a:r>
              <a:rPr lang="fr-FR" sz="2600" dirty="0"/>
              <a:t> system, </a:t>
            </a:r>
            <a:r>
              <a:rPr lang="fr-FR" sz="2600" dirty="0" err="1"/>
              <a:t>reserve</a:t>
            </a:r>
            <a:r>
              <a:rPr lang="fr-FR" sz="2600" dirty="0"/>
              <a:t> </a:t>
            </a:r>
            <a:r>
              <a:rPr lang="fr-FR" sz="2600" dirty="0" err="1"/>
              <a:t>settlements</a:t>
            </a:r>
            <a:r>
              <a:rPr lang="fr-FR" sz="2600" dirty="0"/>
              <a:t>, and </a:t>
            </a:r>
            <a:r>
              <a:rPr lang="fr-FR" sz="2600" dirty="0" smtClean="0"/>
              <a:t>the </a:t>
            </a:r>
            <a:r>
              <a:rPr lang="fr-FR" sz="2600" dirty="0" err="1" smtClean="0"/>
              <a:t>settler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;</a:t>
            </a:r>
            <a:endParaRPr lang="fr-FR" sz="2600" dirty="0"/>
          </a:p>
          <a:p>
            <a:pPr marL="114300" indent="0">
              <a:buNone/>
            </a:pPr>
            <a:r>
              <a:rPr lang="fr-FR" sz="2600" dirty="0"/>
              <a:t>10) Location of </a:t>
            </a:r>
            <a:r>
              <a:rPr lang="fr-FR" sz="2600" dirty="0" err="1"/>
              <a:t>reserves</a:t>
            </a:r>
            <a:r>
              <a:rPr lang="fr-FR" sz="2600" dirty="0"/>
              <a:t> by </a:t>
            </a:r>
            <a:r>
              <a:rPr lang="fr-FR" sz="2600" dirty="0" err="1"/>
              <a:t>government</a:t>
            </a:r>
            <a:r>
              <a:rPr lang="fr-FR" sz="2600" dirty="0"/>
              <a:t> on </a:t>
            </a:r>
            <a:r>
              <a:rPr lang="fr-FR" sz="2600" dirty="0" err="1"/>
              <a:t>poor</a:t>
            </a:r>
            <a:r>
              <a:rPr lang="fr-FR" sz="2600" dirty="0"/>
              <a:t> or </a:t>
            </a:r>
            <a:r>
              <a:rPr lang="fr-FR" sz="2600" dirty="0" err="1"/>
              <a:t>swampy</a:t>
            </a:r>
            <a:r>
              <a:rPr lang="fr-FR" sz="2600" dirty="0"/>
              <a:t> </a:t>
            </a:r>
            <a:r>
              <a:rPr lang="fr-FR" sz="2600" dirty="0" smtClean="0"/>
              <a:t>lands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5103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j-cs"/>
              </a:rPr>
              <a:t>Disproportionate Burden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295400"/>
            <a:ext cx="8839200" cy="3581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4800" dirty="0" smtClean="0">
                <a:solidFill>
                  <a:srgbClr val="000000"/>
                </a:solidFill>
                <a:cs typeface="+mn-cs"/>
              </a:rPr>
              <a:t>First Nation communities typically do not:</a:t>
            </a:r>
          </a:p>
          <a:p>
            <a:pPr marL="0" indent="4763" eaLnBrk="1" hangingPunct="1">
              <a:defRPr/>
            </a:pPr>
            <a:r>
              <a:rPr lang="en-US" sz="4800" dirty="0" smtClean="0">
                <a:solidFill>
                  <a:srgbClr val="000000"/>
                </a:solidFill>
                <a:cs typeface="+mn-cs"/>
              </a:rPr>
              <a:t> generate problem</a:t>
            </a:r>
          </a:p>
          <a:p>
            <a:pPr marL="0" indent="4763" eaLnBrk="1" hangingPunct="1">
              <a:defRPr/>
            </a:pPr>
            <a:r>
              <a:rPr lang="en-US" sz="4800" dirty="0" smtClean="0">
                <a:solidFill>
                  <a:srgbClr val="000000"/>
                </a:solidFill>
                <a:cs typeface="+mn-cs"/>
              </a:rPr>
              <a:t>receive marginal or no benefits &amp;</a:t>
            </a:r>
          </a:p>
          <a:p>
            <a:pPr marL="0" indent="4763" eaLnBrk="1" hangingPunct="1">
              <a:defRPr/>
            </a:pPr>
            <a:r>
              <a:rPr lang="en-US" sz="4800" dirty="0" smtClean="0">
                <a:solidFill>
                  <a:srgbClr val="000000"/>
                </a:solidFill>
                <a:cs typeface="+mn-cs"/>
              </a:rPr>
              <a:t>bear environmental &amp; social burden</a:t>
            </a:r>
            <a:endParaRPr lang="en-US" sz="4800" i="1" dirty="0" smtClean="0">
              <a:solidFill>
                <a:srgbClr val="000000"/>
              </a:solidFill>
              <a:cs typeface="+mn-cs"/>
            </a:endParaRPr>
          </a:p>
          <a:p>
            <a:pPr marL="0" indent="4763" eaLnBrk="1" hangingPunct="1">
              <a:defRPr/>
            </a:pPr>
            <a:endParaRPr lang="en-US" sz="4800" i="1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9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r>
              <a:rPr lang="en-US" sz="5400" dirty="0" smtClean="0">
                <a:latin typeface="+mn-lt"/>
              </a:rPr>
              <a:t>What is </a:t>
            </a:r>
            <a:r>
              <a:rPr lang="en-US" sz="5400" dirty="0">
                <a:latin typeface="+mn-lt"/>
              </a:rPr>
              <a:t>E</a:t>
            </a:r>
            <a:r>
              <a:rPr lang="en-US" sz="5400" dirty="0" smtClean="0">
                <a:latin typeface="+mn-lt"/>
              </a:rPr>
              <a:t>nvironmental Justice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334000"/>
          </a:xfrm>
        </p:spPr>
        <p:txBody>
          <a:bodyPr/>
          <a:lstStyle/>
          <a:p>
            <a:pPr marL="114300" indent="0">
              <a:buNone/>
            </a:pPr>
            <a:r>
              <a:rPr lang="en-US" sz="4000" dirty="0"/>
              <a:t>Environmental justice is “the fair and consistent distribution </a:t>
            </a:r>
            <a:r>
              <a:rPr lang="en-US" sz="4000" dirty="0" smtClean="0"/>
              <a:t>of environmental </a:t>
            </a:r>
            <a:r>
              <a:rPr lang="en-US" sz="4000" dirty="0"/>
              <a:t>benefits and burden, without discrimination on the </a:t>
            </a:r>
            <a:r>
              <a:rPr lang="en-US" sz="4000" dirty="0" smtClean="0"/>
              <a:t>basis of </a:t>
            </a:r>
            <a:r>
              <a:rPr lang="en-US" sz="4000" dirty="0"/>
              <a:t>socio-economic status, race, ethnic origin, or residence on an </a:t>
            </a:r>
            <a:r>
              <a:rPr lang="en-US" sz="4000" dirty="0" smtClean="0"/>
              <a:t>Aboriginal reserve</a:t>
            </a:r>
            <a:r>
              <a:rPr lang="en-US" sz="4000" dirty="0"/>
              <a:t>” (</a:t>
            </a:r>
            <a:r>
              <a:rPr lang="en-US" sz="4000" dirty="0" err="1"/>
              <a:t>Venton</a:t>
            </a:r>
            <a:r>
              <a:rPr lang="en-US" sz="4000" dirty="0"/>
              <a:t> and Mitchell, </a:t>
            </a:r>
            <a:r>
              <a:rPr lang="en-US" sz="4000" dirty="0" err="1"/>
              <a:t>nd</a:t>
            </a:r>
            <a:r>
              <a:rPr lang="en-US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3162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8686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256B94"/>
                </a:solidFill>
                <a:latin typeface="+mn-lt"/>
                <a:cs typeface="+mj-cs"/>
              </a:rPr>
              <a:t>Environmental Injustice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610600" cy="3657600"/>
          </a:xfrm>
        </p:spPr>
        <p:txBody>
          <a:bodyPr/>
          <a:lstStyle/>
          <a:p>
            <a:r>
              <a:rPr lang="en-US" sz="5400" dirty="0" smtClean="0"/>
              <a:t>Is NOT only </a:t>
            </a:r>
            <a:r>
              <a:rPr lang="en-US" sz="5400" dirty="0"/>
              <a:t>from pollution, </a:t>
            </a:r>
            <a:r>
              <a:rPr lang="en-US" sz="5400" dirty="0" smtClean="0"/>
              <a:t>resource extraction </a:t>
            </a:r>
            <a:r>
              <a:rPr lang="en-US" sz="5400" dirty="0"/>
              <a:t>and flooding but also from not having enough food, housing</a:t>
            </a:r>
            <a:r>
              <a:rPr lang="en-US" sz="5400" dirty="0" smtClean="0"/>
              <a:t>, safe </a:t>
            </a:r>
            <a:r>
              <a:rPr lang="en-US" sz="5400" dirty="0"/>
              <a:t>drinking water, and health </a:t>
            </a:r>
            <a:r>
              <a:rPr lang="en-US" sz="5400" dirty="0" smtClean="0"/>
              <a:t>services)</a:t>
            </a:r>
            <a:r>
              <a:rPr lang="en-US" sz="5400" dirty="0"/>
              <a:t>.</a:t>
            </a:r>
            <a:endParaRPr lang="en-US" sz="5400" i="1" dirty="0" smtClean="0">
              <a:cs typeface="+mn-cs"/>
            </a:endParaRPr>
          </a:p>
          <a:p>
            <a:pPr marL="0" indent="4763" eaLnBrk="1" hangingPunct="1">
              <a:defRPr/>
            </a:pPr>
            <a:endParaRPr lang="en-US" sz="3600" i="1" dirty="0" smtClean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4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Who is permanently displaced by flooding in Manitoba?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924800" cy="4876800"/>
          </a:xfrm>
        </p:spPr>
        <p:txBody>
          <a:bodyPr/>
          <a:lstStyle/>
          <a:p>
            <a:r>
              <a:rPr lang="en-US" sz="3200" dirty="0" smtClean="0"/>
              <a:t>2011 “Super” Man-made Flood  </a:t>
            </a:r>
          </a:p>
          <a:p>
            <a:pPr lvl="1"/>
            <a:r>
              <a:rPr lang="en-US" sz="3200" dirty="0" smtClean="0"/>
              <a:t>Lake St. Martin FN, </a:t>
            </a:r>
          </a:p>
          <a:p>
            <a:pPr lvl="1"/>
            <a:r>
              <a:rPr lang="en-US" sz="3200" dirty="0" smtClean="0"/>
              <a:t>Little Saskatchewan FN (more than half of community). </a:t>
            </a:r>
          </a:p>
          <a:p>
            <a:r>
              <a:rPr lang="en-US" sz="3200" dirty="0" smtClean="0"/>
              <a:t>Hydro </a:t>
            </a:r>
            <a:r>
              <a:rPr lang="en-US" sz="3200" dirty="0"/>
              <a:t>Development in </a:t>
            </a:r>
            <a:r>
              <a:rPr lang="en-US" sz="3200" dirty="0" smtClean="0"/>
              <a:t>Manitoba</a:t>
            </a:r>
          </a:p>
          <a:p>
            <a:pPr lvl="1"/>
            <a:r>
              <a:rPr lang="en-US" sz="3200" dirty="0"/>
              <a:t>O-</a:t>
            </a:r>
            <a:r>
              <a:rPr lang="en-US" sz="3200" dirty="0" err="1"/>
              <a:t>Pipon</a:t>
            </a:r>
            <a:r>
              <a:rPr lang="en-US" sz="3200" dirty="0"/>
              <a:t>-Na-</a:t>
            </a:r>
            <a:r>
              <a:rPr lang="en-US" sz="3200" dirty="0" err="1"/>
              <a:t>Piwin</a:t>
            </a:r>
            <a:r>
              <a:rPr lang="en-US" sz="3200" dirty="0"/>
              <a:t> Cree Nation</a:t>
            </a:r>
            <a:r>
              <a:rPr lang="en-CA" sz="3200" dirty="0"/>
              <a:t> </a:t>
            </a:r>
            <a:r>
              <a:rPr lang="en-CA" sz="3200" dirty="0" smtClean="0"/>
              <a:t>(</a:t>
            </a:r>
            <a:r>
              <a:rPr lang="en-US" sz="3200" dirty="0" smtClean="0"/>
              <a:t>OPCN),</a:t>
            </a:r>
            <a:endParaRPr lang="en-US" sz="3200" dirty="0"/>
          </a:p>
          <a:p>
            <a:pPr lvl="1"/>
            <a:r>
              <a:rPr lang="en-US" sz="3200" dirty="0" err="1"/>
              <a:t>Chemawawin</a:t>
            </a:r>
            <a:r>
              <a:rPr lang="en-US" sz="3200" dirty="0"/>
              <a:t> Cree </a:t>
            </a:r>
            <a:r>
              <a:rPr lang="en-US" sz="3200" dirty="0" smtClean="0"/>
              <a:t>FN</a:t>
            </a:r>
          </a:p>
          <a:p>
            <a:pPr lvl="1"/>
            <a:endParaRPr lang="en-US" sz="3200" dirty="0"/>
          </a:p>
          <a:p>
            <a:pPr marL="411163" lvl="1" indent="0">
              <a:buNone/>
            </a:pPr>
            <a:r>
              <a:rPr lang="en-US" sz="3200" dirty="0" smtClean="0"/>
              <a:t>.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9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has to happen in </a:t>
            </a:r>
            <a:r>
              <a:rPr lang="en-US" dirty="0" err="1" smtClean="0">
                <a:latin typeface="+mn-lt"/>
              </a:rPr>
              <a:t>Manitoba?Canada</a:t>
            </a:r>
            <a:r>
              <a:rPr lang="en-US" dirty="0" smtClean="0">
                <a:latin typeface="+mn-lt"/>
              </a:rPr>
              <a:t>? Considering..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City of Flint drinking water (states of emergency)?</a:t>
            </a:r>
          </a:p>
          <a:p>
            <a:r>
              <a:rPr lang="en-US" sz="4000" dirty="0" smtClean="0"/>
              <a:t>Shoal Lake 40?</a:t>
            </a:r>
          </a:p>
          <a:p>
            <a:r>
              <a:rPr lang="en-US" sz="4000" dirty="0" smtClean="0"/>
              <a:t>Truth and Reconciliation Commission of Canada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175525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Who is permanently displaced by flooding in Manitoba?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924800" cy="4800600"/>
          </a:xfrm>
        </p:spPr>
        <p:txBody>
          <a:bodyPr/>
          <a:lstStyle/>
          <a:p>
            <a:r>
              <a:rPr lang="en-US" sz="3200" dirty="0" smtClean="0"/>
              <a:t>2011 “Super” Man-made Flood  </a:t>
            </a:r>
          </a:p>
          <a:p>
            <a:pPr lvl="1"/>
            <a:r>
              <a:rPr lang="en-US" sz="3200" dirty="0" smtClean="0"/>
              <a:t>Lake St. Martin FN, </a:t>
            </a:r>
          </a:p>
          <a:p>
            <a:pPr lvl="1"/>
            <a:r>
              <a:rPr lang="en-US" sz="3200" dirty="0" smtClean="0"/>
              <a:t>Little Saskatchewan FN (more than half of community). </a:t>
            </a:r>
          </a:p>
          <a:p>
            <a:r>
              <a:rPr lang="en-US" sz="3200" dirty="0" smtClean="0"/>
              <a:t>Hydro </a:t>
            </a:r>
            <a:r>
              <a:rPr lang="en-US" sz="3200" dirty="0"/>
              <a:t>Development in </a:t>
            </a:r>
            <a:r>
              <a:rPr lang="en-US" sz="3200" dirty="0" smtClean="0"/>
              <a:t>Manitoba</a:t>
            </a:r>
          </a:p>
          <a:p>
            <a:pPr lvl="1"/>
            <a:r>
              <a:rPr lang="en-US" sz="3200" dirty="0"/>
              <a:t>O-</a:t>
            </a:r>
            <a:r>
              <a:rPr lang="en-US" sz="3200" dirty="0" err="1"/>
              <a:t>Pipon</a:t>
            </a:r>
            <a:r>
              <a:rPr lang="en-US" sz="3200" dirty="0"/>
              <a:t>-Na-</a:t>
            </a:r>
            <a:r>
              <a:rPr lang="en-US" sz="3200" dirty="0" err="1"/>
              <a:t>Piwin</a:t>
            </a:r>
            <a:r>
              <a:rPr lang="en-US" sz="3200" dirty="0"/>
              <a:t> Cree Nation</a:t>
            </a:r>
            <a:r>
              <a:rPr lang="en-CA" sz="3200" dirty="0"/>
              <a:t> </a:t>
            </a:r>
            <a:r>
              <a:rPr lang="en-CA" sz="3200" dirty="0" smtClean="0"/>
              <a:t>(</a:t>
            </a:r>
            <a:r>
              <a:rPr lang="en-US" sz="3200" dirty="0" smtClean="0"/>
              <a:t>OPCN),</a:t>
            </a:r>
            <a:endParaRPr lang="en-US" sz="3200" dirty="0"/>
          </a:p>
          <a:p>
            <a:pPr lvl="1"/>
            <a:r>
              <a:rPr lang="en-US" sz="3200" dirty="0" err="1"/>
              <a:t>Chemawawin</a:t>
            </a:r>
            <a:r>
              <a:rPr lang="en-US" sz="3200" dirty="0"/>
              <a:t> Cree </a:t>
            </a:r>
            <a:r>
              <a:rPr lang="en-US" sz="3200" dirty="0" smtClean="0"/>
              <a:t>FN</a:t>
            </a:r>
          </a:p>
          <a:p>
            <a:pPr lvl="1"/>
            <a:endParaRPr lang="en-US" sz="3200" dirty="0"/>
          </a:p>
          <a:p>
            <a:pPr marL="411163" lvl="1" indent="0">
              <a:buNone/>
            </a:pPr>
            <a:r>
              <a:rPr lang="en-US" sz="3200" dirty="0" smtClean="0"/>
              <a:t>.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ONLY First Nations.  </a:t>
            </a:r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3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Who is permanently displaced by flooding in Manitoba?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7924800" cy="4800600"/>
          </a:xfrm>
        </p:spPr>
        <p:txBody>
          <a:bodyPr/>
          <a:lstStyle/>
          <a:p>
            <a:r>
              <a:rPr lang="en-US" sz="3200" dirty="0" smtClean="0"/>
              <a:t>2011 “Super” Man-made Flood  </a:t>
            </a:r>
          </a:p>
          <a:p>
            <a:pPr lvl="1"/>
            <a:r>
              <a:rPr lang="en-US" sz="3200" dirty="0" smtClean="0"/>
              <a:t>Lake St. Martin FN, </a:t>
            </a:r>
          </a:p>
          <a:p>
            <a:pPr lvl="1"/>
            <a:r>
              <a:rPr lang="en-US" sz="3200" dirty="0" smtClean="0"/>
              <a:t>Little Saskatchewan FN (more than half of community). </a:t>
            </a:r>
          </a:p>
          <a:p>
            <a:r>
              <a:rPr lang="en-US" sz="3200" dirty="0" smtClean="0"/>
              <a:t>Hydro </a:t>
            </a:r>
            <a:r>
              <a:rPr lang="en-US" sz="3200" dirty="0"/>
              <a:t>Development in </a:t>
            </a:r>
            <a:r>
              <a:rPr lang="en-US" sz="3200" dirty="0" smtClean="0"/>
              <a:t>Manitoba</a:t>
            </a:r>
          </a:p>
          <a:p>
            <a:pPr lvl="1"/>
            <a:r>
              <a:rPr lang="en-US" sz="3200" dirty="0"/>
              <a:t>O-</a:t>
            </a:r>
            <a:r>
              <a:rPr lang="en-US" sz="3200" dirty="0" err="1"/>
              <a:t>Pipon</a:t>
            </a:r>
            <a:r>
              <a:rPr lang="en-US" sz="3200" dirty="0"/>
              <a:t>-Na-</a:t>
            </a:r>
            <a:r>
              <a:rPr lang="en-US" sz="3200" dirty="0" err="1"/>
              <a:t>Piwin</a:t>
            </a:r>
            <a:r>
              <a:rPr lang="en-US" sz="3200" dirty="0"/>
              <a:t> Cree Nation</a:t>
            </a:r>
            <a:r>
              <a:rPr lang="en-CA" sz="3200" dirty="0"/>
              <a:t> </a:t>
            </a:r>
            <a:r>
              <a:rPr lang="en-CA" sz="3200" dirty="0" smtClean="0"/>
              <a:t>(</a:t>
            </a:r>
            <a:r>
              <a:rPr lang="en-US" sz="3200" dirty="0" smtClean="0"/>
              <a:t>OPCN),</a:t>
            </a:r>
            <a:endParaRPr lang="en-US" sz="3200" dirty="0"/>
          </a:p>
          <a:p>
            <a:pPr lvl="1"/>
            <a:r>
              <a:rPr lang="en-US" sz="3200" dirty="0" err="1"/>
              <a:t>Chemawawin</a:t>
            </a:r>
            <a:r>
              <a:rPr lang="en-US" sz="3200" dirty="0"/>
              <a:t> Cree </a:t>
            </a:r>
            <a:r>
              <a:rPr lang="en-US" sz="3200" dirty="0" smtClean="0"/>
              <a:t>FN</a:t>
            </a:r>
          </a:p>
          <a:p>
            <a:pPr lvl="1"/>
            <a:endParaRPr lang="en-US" sz="3200" dirty="0"/>
          </a:p>
          <a:p>
            <a:pPr marL="411163" lvl="1" indent="0">
              <a:buNone/>
            </a:pPr>
            <a:r>
              <a:rPr lang="en-US" sz="3200" dirty="0" smtClean="0"/>
              <a:t>.</a:t>
            </a:r>
            <a:r>
              <a:rPr lang="en-US" sz="3200" dirty="0"/>
              <a:t> ONLY First Nations. </a:t>
            </a:r>
            <a:r>
              <a:rPr lang="en-US" sz="3200" dirty="0" smtClean="0">
                <a:solidFill>
                  <a:srgbClr val="0000FF"/>
                </a:solidFill>
              </a:rPr>
              <a:t>No </a:t>
            </a:r>
            <a:r>
              <a:rPr lang="en-US" sz="3200" dirty="0">
                <a:solidFill>
                  <a:srgbClr val="0000FF"/>
                </a:solidFill>
              </a:rPr>
              <a:t>non-First Nations</a:t>
            </a:r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0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02" name="Content Placeholder 3" descr="Flooding Hope DVD cove-Sept 22 Draft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b="971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4191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http://www.youtube.com/watch?v=b6tVbSSRSbI&amp;feature=youtu.be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417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</a:rPr>
              <a:t>Flooding Hope</a:t>
            </a:r>
            <a:endParaRPr lang="en-US" dirty="0">
              <a:latin typeface="Arial"/>
            </a:endParaRPr>
          </a:p>
        </p:txBody>
      </p:sp>
      <p:pic>
        <p:nvPicPr>
          <p:cNvPr id="7" name="Lake St. Martin Trailer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6800"/>
            <a:ext cx="8293100" cy="5791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763000" cy="132556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rial"/>
                <a:cs typeface="Arial"/>
              </a:rPr>
              <a:t>A child’s vision of what Lake St. Martin FN could look like is probably not possible on land government bought without consultation 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064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68" r="-54668"/>
          <a:stretch>
            <a:fillRect/>
          </a:stretch>
        </p:blipFill>
        <p:spPr>
          <a:xfrm>
            <a:off x="-2667000" y="1905000"/>
            <a:ext cx="9982201" cy="4800600"/>
          </a:xfr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766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1477962"/>
          </a:xfrm>
        </p:spPr>
        <p:txBody>
          <a:bodyPr/>
          <a:lstStyle/>
          <a:p>
            <a:pPr algn="ctr"/>
            <a:r>
              <a:rPr lang="en-US" dirty="0" smtClean="0"/>
              <a:t>Lake St. Martin First Nation Livelihoods Diminished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89" r="-6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044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52400"/>
            <a:ext cx="8551862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latin typeface="Arial"/>
                <a:cs typeface="Arial"/>
              </a:rPr>
              <a:t>This was the 5th Christmas since the evacuation and the whole community remains homeless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03426" name="Content Placeholder 3" descr="DSC_0115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533"/>
          <a:stretch>
            <a:fillRect/>
          </a:stretch>
        </p:blipFill>
        <p:spPr>
          <a:xfrm>
            <a:off x="-1" y="1600200"/>
            <a:ext cx="8382001" cy="5257800"/>
          </a:xfrm>
        </p:spPr>
      </p:pic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2133600" y="61722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hlinkClick r:id="rId3"/>
              </a:rPr>
              <a:t>http://www.youtube.com/watch?v=b6tVbSSRSbI&amp;feature=youtu.be</a:t>
            </a:r>
            <a:endParaRPr lang="en-US" sz="1800"/>
          </a:p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14597</TotalTime>
  <Words>954</Words>
  <Application>Microsoft Macintosh PowerPoint</Application>
  <PresentationFormat>On-screen Show (4:3)</PresentationFormat>
  <Paragraphs>86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Flooding of First Nations &amp; Environmental Justice in Manitoba</vt:lpstr>
      <vt:lpstr>Who is permanently displaced by flooding in Manitoba?</vt:lpstr>
      <vt:lpstr>Who is permanently displaced by flooding in Manitoba?</vt:lpstr>
      <vt:lpstr>Who is permanently displaced by flooding in Manitoba?</vt:lpstr>
      <vt:lpstr>PowerPoint Presentation</vt:lpstr>
      <vt:lpstr>Flooding Hope</vt:lpstr>
      <vt:lpstr>A child’s vision of what Lake St. Martin FN could look like is probably not possible on land government bought without consultation </vt:lpstr>
      <vt:lpstr>Lake St. Martin First Nation Livelihoods Diminished</vt:lpstr>
      <vt:lpstr>This was the 5th Christmas since the evacuation and the whole community remains homeless</vt:lpstr>
      <vt:lpstr>Hydroelectric dams impacting  Manitoba First Nation lands &amp; people </vt:lpstr>
      <vt:lpstr>Location of Manitoba Hydro Dams </vt:lpstr>
      <vt:lpstr>Indigenous Wellbeing </vt:lpstr>
      <vt:lpstr>The Indigenous need for a land Base  (Article 10 – UNDriP)</vt:lpstr>
      <vt:lpstr>The United Nations Declaration on the Rights of Indigenous Peoples (UNDRIP – s. 26)  </vt:lpstr>
      <vt:lpstr>Why are First Nations more at risk?</vt:lpstr>
      <vt:lpstr>Why Are First Nations more at risk?</vt:lpstr>
      <vt:lpstr>Disproportionate Burden</vt:lpstr>
      <vt:lpstr>What is Environmental Justice?</vt:lpstr>
      <vt:lpstr>Environmental Injustice</vt:lpstr>
      <vt:lpstr>What has to happen in Manitoba?Canada? Considering..</vt:lpstr>
    </vt:vector>
  </TitlesOfParts>
  <Company>Government of Manitoba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Organization: Canadian Institutes of Health Research  Program Name: Operating Grant: Intervention Research (Healthy Living and Chronic Disease Prevention)</dc:title>
  <dc:creator>PFieldhous</dc:creator>
  <cp:lastModifiedBy>Shirley Thompson</cp:lastModifiedBy>
  <cp:revision>286</cp:revision>
  <dcterms:created xsi:type="dcterms:W3CDTF">2013-10-24T21:52:33Z</dcterms:created>
  <dcterms:modified xsi:type="dcterms:W3CDTF">2017-02-04T19:50:47Z</dcterms:modified>
</cp:coreProperties>
</file>